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25" r:id="rId5"/>
    <p:sldMasterId id="2147483738" r:id="rId6"/>
  </p:sldMasterIdLst>
  <p:notesMasterIdLst>
    <p:notesMasterId r:id="rId69"/>
  </p:notesMasterIdLst>
  <p:sldIdLst>
    <p:sldId id="256" r:id="rId7"/>
    <p:sldId id="2998" r:id="rId8"/>
    <p:sldId id="2824" r:id="rId9"/>
    <p:sldId id="2999" r:id="rId10"/>
    <p:sldId id="395" r:id="rId11"/>
    <p:sldId id="388" r:id="rId12"/>
    <p:sldId id="389" r:id="rId13"/>
    <p:sldId id="381" r:id="rId14"/>
    <p:sldId id="382" r:id="rId15"/>
    <p:sldId id="403" r:id="rId16"/>
    <p:sldId id="383" r:id="rId17"/>
    <p:sldId id="384" r:id="rId18"/>
    <p:sldId id="385" r:id="rId19"/>
    <p:sldId id="390" r:id="rId20"/>
    <p:sldId id="391" r:id="rId21"/>
    <p:sldId id="392" r:id="rId22"/>
    <p:sldId id="3000" r:id="rId23"/>
    <p:sldId id="393" r:id="rId24"/>
    <p:sldId id="394" r:id="rId25"/>
    <p:sldId id="3014" r:id="rId26"/>
    <p:sldId id="3006" r:id="rId27"/>
    <p:sldId id="3007" r:id="rId28"/>
    <p:sldId id="3008" r:id="rId29"/>
    <p:sldId id="3009" r:id="rId30"/>
    <p:sldId id="3010" r:id="rId31"/>
    <p:sldId id="3011" r:id="rId32"/>
    <p:sldId id="3012" r:id="rId33"/>
    <p:sldId id="3013" r:id="rId34"/>
    <p:sldId id="2833" r:id="rId35"/>
    <p:sldId id="3001" r:id="rId36"/>
    <p:sldId id="2859" r:id="rId37"/>
    <p:sldId id="2860" r:id="rId38"/>
    <p:sldId id="2861" r:id="rId39"/>
    <p:sldId id="2862" r:id="rId40"/>
    <p:sldId id="2863" r:id="rId41"/>
    <p:sldId id="401" r:id="rId42"/>
    <p:sldId id="2864" r:id="rId43"/>
    <p:sldId id="2865" r:id="rId44"/>
    <p:sldId id="2866" r:id="rId45"/>
    <p:sldId id="3002" r:id="rId46"/>
    <p:sldId id="2867" r:id="rId47"/>
    <p:sldId id="2826" r:id="rId48"/>
    <p:sldId id="3003" r:id="rId49"/>
    <p:sldId id="406" r:id="rId50"/>
    <p:sldId id="2847" r:id="rId51"/>
    <p:sldId id="2848" r:id="rId52"/>
    <p:sldId id="400" r:id="rId53"/>
    <p:sldId id="2849" r:id="rId54"/>
    <p:sldId id="397" r:id="rId55"/>
    <p:sldId id="2850" r:id="rId56"/>
    <p:sldId id="2851" r:id="rId57"/>
    <p:sldId id="398" r:id="rId58"/>
    <p:sldId id="2845" r:id="rId59"/>
    <p:sldId id="2852" r:id="rId60"/>
    <p:sldId id="2853" r:id="rId61"/>
    <p:sldId id="2855" r:id="rId62"/>
    <p:sldId id="2856" r:id="rId63"/>
    <p:sldId id="399" r:id="rId64"/>
    <p:sldId id="2857" r:id="rId65"/>
    <p:sldId id="3004" r:id="rId66"/>
    <p:sldId id="2858" r:id="rId67"/>
    <p:sldId id="310" r:id="rId68"/>
  </p:sldIdLst>
  <p:sldSz cx="24384000" cy="13716000"/>
  <p:notesSz cx="7099300" cy="102346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24282B"/>
        </a:solidFill>
        <a:effectLst/>
        <a:uFillTx/>
        <a:latin typeface="Proxima Nova Medium"/>
        <a:ea typeface="Proxima Nova Medium"/>
        <a:cs typeface="Proxima Nova Medium"/>
        <a:sym typeface="Proxima Nova Medium"/>
      </a:defRPr>
    </a:lvl1pPr>
    <a:lvl2pPr marL="0" marR="0" indent="2286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24282B"/>
        </a:solidFill>
        <a:effectLst/>
        <a:uFillTx/>
        <a:latin typeface="Proxima Nova Medium"/>
        <a:ea typeface="Proxima Nova Medium"/>
        <a:cs typeface="Proxima Nova Medium"/>
        <a:sym typeface="Proxima Nova Medium"/>
      </a:defRPr>
    </a:lvl2pPr>
    <a:lvl3pPr marL="0" marR="0" indent="4572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24282B"/>
        </a:solidFill>
        <a:effectLst/>
        <a:uFillTx/>
        <a:latin typeface="Proxima Nova Medium"/>
        <a:ea typeface="Proxima Nova Medium"/>
        <a:cs typeface="Proxima Nova Medium"/>
        <a:sym typeface="Proxima Nova Medium"/>
      </a:defRPr>
    </a:lvl3pPr>
    <a:lvl4pPr marL="0" marR="0" indent="6858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24282B"/>
        </a:solidFill>
        <a:effectLst/>
        <a:uFillTx/>
        <a:latin typeface="Proxima Nova Medium"/>
        <a:ea typeface="Proxima Nova Medium"/>
        <a:cs typeface="Proxima Nova Medium"/>
        <a:sym typeface="Proxima Nova Medium"/>
      </a:defRPr>
    </a:lvl4pPr>
    <a:lvl5pPr marL="0" marR="0" indent="9144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24282B"/>
        </a:solidFill>
        <a:effectLst/>
        <a:uFillTx/>
        <a:latin typeface="Proxima Nova Medium"/>
        <a:ea typeface="Proxima Nova Medium"/>
        <a:cs typeface="Proxima Nova Medium"/>
        <a:sym typeface="Proxima Nova Medium"/>
      </a:defRPr>
    </a:lvl5pPr>
    <a:lvl6pPr marL="0" marR="0" indent="11430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24282B"/>
        </a:solidFill>
        <a:effectLst/>
        <a:uFillTx/>
        <a:latin typeface="Proxima Nova Medium"/>
        <a:ea typeface="Proxima Nova Medium"/>
        <a:cs typeface="Proxima Nova Medium"/>
        <a:sym typeface="Proxima Nova Medium"/>
      </a:defRPr>
    </a:lvl6pPr>
    <a:lvl7pPr marL="0" marR="0" indent="13716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24282B"/>
        </a:solidFill>
        <a:effectLst/>
        <a:uFillTx/>
        <a:latin typeface="Proxima Nova Medium"/>
        <a:ea typeface="Proxima Nova Medium"/>
        <a:cs typeface="Proxima Nova Medium"/>
        <a:sym typeface="Proxima Nova Medium"/>
      </a:defRPr>
    </a:lvl7pPr>
    <a:lvl8pPr marL="0" marR="0" indent="16002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24282B"/>
        </a:solidFill>
        <a:effectLst/>
        <a:uFillTx/>
        <a:latin typeface="Proxima Nova Medium"/>
        <a:ea typeface="Proxima Nova Medium"/>
        <a:cs typeface="Proxima Nova Medium"/>
        <a:sym typeface="Proxima Nova Medium"/>
      </a:defRPr>
    </a:lvl8pPr>
    <a:lvl9pPr marL="0" marR="0" indent="18288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24282B"/>
        </a:solidFill>
        <a:effectLst/>
        <a:uFillTx/>
        <a:latin typeface="Proxima Nova Medium"/>
        <a:ea typeface="Proxima Nova Medium"/>
        <a:cs typeface="Proxima Nova Medium"/>
        <a:sym typeface="Proxima Nova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1A4B"/>
    <a:srgbClr val="9FAA3A"/>
    <a:srgbClr val="0070C0"/>
    <a:srgbClr val="0063AF"/>
    <a:srgbClr val="93B99F"/>
    <a:srgbClr val="1D2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3732" autoAdjust="0"/>
  </p:normalViewPr>
  <p:slideViewPr>
    <p:cSldViewPr snapToGrid="0">
      <p:cViewPr varScale="1">
        <p:scale>
          <a:sx n="57" d="100"/>
          <a:sy n="57" d="100"/>
        </p:scale>
        <p:origin x="2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6" name="Shape 676"/>
          <p:cNvSpPr>
            <a:spLocks noGrp="1" noRot="1" noChangeAspect="1"/>
          </p:cNvSpPr>
          <p:nvPr>
            <p:ph type="sldImg"/>
          </p:nvPr>
        </p:nvSpPr>
        <p:spPr>
          <a:xfrm>
            <a:off x="139700" y="768350"/>
            <a:ext cx="6819900" cy="3836988"/>
          </a:xfrm>
          <a:prstGeom prst="rect">
            <a:avLst/>
          </a:prstGeom>
        </p:spPr>
        <p:txBody>
          <a:bodyPr lIns="99048" tIns="49524" rIns="99048" bIns="49524"/>
          <a:lstStyle/>
          <a:p>
            <a:endParaRPr/>
          </a:p>
        </p:txBody>
      </p:sp>
      <p:sp>
        <p:nvSpPr>
          <p:cNvPr id="677" name="Shape 677"/>
          <p:cNvSpPr>
            <a:spLocks noGrp="1"/>
          </p:cNvSpPr>
          <p:nvPr>
            <p:ph type="body" sz="quarter" idx="1"/>
          </p:nvPr>
        </p:nvSpPr>
        <p:spPr>
          <a:xfrm>
            <a:off x="946574" y="4861441"/>
            <a:ext cx="5206153" cy="4605576"/>
          </a:xfrm>
          <a:prstGeom prst="rect">
            <a:avLst/>
          </a:prstGeom>
        </p:spPr>
        <p:txBody>
          <a:bodyPr lIns="99048" tIns="49524" rIns="99048" bIns="49524"/>
          <a:lstStyle/>
          <a:p>
            <a:endParaRPr/>
          </a:p>
        </p:txBody>
      </p:sp>
    </p:spTree>
    <p:extLst>
      <p:ext uri="{BB962C8B-B14F-4D97-AF65-F5344CB8AC3E}">
        <p14:creationId xmlns:p14="http://schemas.microsoft.com/office/powerpoint/2010/main" val="92143033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lIns="99048" tIns="49524" rIns="99048" bIns="49524"/>
          <a:lstStyle/>
          <a:p>
            <a:pPr algn="r" defTabSz="990478" hangingPunct="1">
              <a:defRPr/>
            </a:pPr>
            <a:fld id="{005880D9-704D-4BCA-BE45-8CEFBC352E3D}" type="slidenum">
              <a:rPr lang="en-GB" sz="1300" kern="1200">
                <a:solidFill>
                  <a:prstClr val="black"/>
                </a:solidFill>
                <a:latin typeface="Calibri" panose="020F0502020204030204"/>
                <a:ea typeface="+mn-ea"/>
                <a:cs typeface="+mn-cs"/>
              </a:rPr>
              <a:pPr algn="r" defTabSz="990478" hangingPunct="1">
                <a:defRPr/>
              </a:pPr>
              <a:t>2</a:t>
            </a:fld>
            <a:endParaRPr lang="en-GB" sz="13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432967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defTabSz="495239">
              <a:defRPr/>
            </a:pPr>
            <a:endParaRPr lang="en-GB" dirty="0"/>
          </a:p>
        </p:txBody>
      </p:sp>
    </p:spTree>
    <p:extLst>
      <p:ext uri="{BB962C8B-B14F-4D97-AF65-F5344CB8AC3E}">
        <p14:creationId xmlns:p14="http://schemas.microsoft.com/office/powerpoint/2010/main" val="34076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42002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69745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53933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46301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lIns="99048" tIns="49524" rIns="99048" bIns="49524"/>
          <a:lstStyle/>
          <a:p>
            <a:pPr algn="r" defTabSz="990478" hangingPunct="1">
              <a:defRPr/>
            </a:pPr>
            <a:fld id="{005880D9-704D-4BCA-BE45-8CEFBC352E3D}" type="slidenum">
              <a:rPr lang="en-GB" sz="1500" kern="1200">
                <a:solidFill>
                  <a:prstClr val="black"/>
                </a:solidFill>
                <a:latin typeface="Calibri" panose="020F0502020204030204"/>
                <a:ea typeface="+mn-ea"/>
                <a:cs typeface="+mn-cs"/>
              </a:rPr>
              <a:pPr algn="r" defTabSz="990478" hangingPunct="1">
                <a:defRPr/>
              </a:pPr>
              <a:t>17</a:t>
            </a:fld>
            <a:endParaRPr lang="en-GB" sz="15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846012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80978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lIns="99048" tIns="49524" rIns="99048" bIns="49524"/>
          <a:lstStyle/>
          <a:p>
            <a:pPr algn="r" defTabSz="990478" hangingPunct="1">
              <a:defRPr/>
            </a:pPr>
            <a:fld id="{005880D9-704D-4BCA-BE45-8CEFBC352E3D}" type="slidenum">
              <a:rPr lang="en-GB" sz="1500" kern="1200">
                <a:solidFill>
                  <a:prstClr val="black"/>
                </a:solidFill>
                <a:latin typeface="Calibri" panose="020F0502020204030204"/>
                <a:ea typeface="+mn-ea"/>
                <a:cs typeface="+mn-cs"/>
              </a:rPr>
              <a:pPr algn="r" defTabSz="990478" hangingPunct="1">
                <a:defRPr/>
              </a:pPr>
              <a:t>20</a:t>
            </a:fld>
            <a:endParaRPr lang="en-GB" sz="15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837135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lIns="99048" tIns="49524" rIns="99048" bIns="49524"/>
          <a:lstStyle/>
          <a:p>
            <a:pPr algn="r" defTabSz="990478" hangingPunct="1">
              <a:defRPr/>
            </a:pPr>
            <a:fld id="{005880D9-704D-4BCA-BE45-8CEFBC352E3D}" type="slidenum">
              <a:rPr lang="en-GB" sz="1300" kern="1200">
                <a:solidFill>
                  <a:prstClr val="black"/>
                </a:solidFill>
                <a:latin typeface="Calibri" panose="020F0502020204030204"/>
                <a:ea typeface="+mn-ea"/>
                <a:cs typeface="+mn-cs"/>
              </a:rPr>
              <a:pPr algn="r" defTabSz="990478" hangingPunct="1">
                <a:defRPr/>
              </a:pPr>
              <a:t>21</a:t>
            </a:fld>
            <a:endParaRPr lang="en-GB" sz="13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154609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lIns="99048" tIns="49524" rIns="99048" bIns="49524"/>
          <a:lstStyle/>
          <a:p>
            <a:pPr algn="r" defTabSz="990478" hangingPunct="1">
              <a:defRPr/>
            </a:pPr>
            <a:fld id="{005880D9-704D-4BCA-BE45-8CEFBC352E3D}" type="slidenum">
              <a:rPr lang="en-GB" sz="1300" kern="1200">
                <a:solidFill>
                  <a:prstClr val="black"/>
                </a:solidFill>
                <a:latin typeface="Calibri" panose="020F0502020204030204"/>
                <a:ea typeface="+mn-ea"/>
                <a:cs typeface="+mn-cs"/>
              </a:rPr>
              <a:pPr algn="r" defTabSz="990478" hangingPunct="1">
                <a:defRPr/>
              </a:pPr>
              <a:t>27</a:t>
            </a:fld>
            <a:endParaRPr lang="en-GB" sz="13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91140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lIns="99048" tIns="49524" rIns="99048" bIns="49524"/>
          <a:lstStyle/>
          <a:p>
            <a:pPr algn="r" defTabSz="990478" hangingPunct="1">
              <a:defRPr/>
            </a:pPr>
            <a:fld id="{005880D9-704D-4BCA-BE45-8CEFBC352E3D}" type="slidenum">
              <a:rPr lang="en-GB" sz="1500" kern="1200">
                <a:solidFill>
                  <a:prstClr val="black"/>
                </a:solidFill>
                <a:latin typeface="Calibri" panose="020F0502020204030204"/>
                <a:ea typeface="+mn-ea"/>
                <a:cs typeface="+mn-cs"/>
              </a:rPr>
              <a:pPr algn="r" defTabSz="990478" hangingPunct="1">
                <a:defRPr/>
              </a:pPr>
              <a:t>3</a:t>
            </a:fld>
            <a:endParaRPr lang="en-GB" sz="15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80137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lIns="99048" tIns="49524" rIns="99048" bIns="49524"/>
          <a:lstStyle/>
          <a:p>
            <a:pPr algn="r" defTabSz="990478" hangingPunct="1">
              <a:defRPr/>
            </a:pPr>
            <a:fld id="{005880D9-704D-4BCA-BE45-8CEFBC352E3D}" type="slidenum">
              <a:rPr lang="en-GB" sz="1500" kern="1200">
                <a:solidFill>
                  <a:prstClr val="black"/>
                </a:solidFill>
                <a:latin typeface="Calibri" panose="020F0502020204030204"/>
                <a:ea typeface="+mn-ea"/>
                <a:cs typeface="+mn-cs"/>
              </a:rPr>
              <a:pPr algn="r" defTabSz="990478" hangingPunct="1">
                <a:defRPr/>
              </a:pPr>
              <a:t>29</a:t>
            </a:fld>
            <a:endParaRPr lang="en-GB" sz="15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472306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lIns="99048" tIns="49524" rIns="99048" bIns="49524"/>
          <a:lstStyle/>
          <a:p>
            <a:pPr algn="r" defTabSz="990478" hangingPunct="1">
              <a:defRPr/>
            </a:pPr>
            <a:fld id="{005880D9-704D-4BCA-BE45-8CEFBC352E3D}" type="slidenum">
              <a:rPr lang="en-GB" sz="1500" kern="1200">
                <a:solidFill>
                  <a:prstClr val="black"/>
                </a:solidFill>
                <a:latin typeface="Calibri" panose="020F0502020204030204"/>
                <a:ea typeface="+mn-ea"/>
                <a:cs typeface="+mn-cs"/>
              </a:rPr>
              <a:pPr algn="r" defTabSz="990478" hangingPunct="1">
                <a:defRPr/>
              </a:pPr>
              <a:t>30</a:t>
            </a:fld>
            <a:endParaRPr lang="en-GB" sz="15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761292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7124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428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9520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45422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26182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62232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762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6249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lIns="99048" tIns="49524" rIns="99048" bIns="49524"/>
          <a:lstStyle/>
          <a:p>
            <a:pPr algn="r" defTabSz="990478" hangingPunct="1">
              <a:defRPr/>
            </a:pPr>
            <a:fld id="{005880D9-704D-4BCA-BE45-8CEFBC352E3D}" type="slidenum">
              <a:rPr lang="en-GB" sz="1500" kern="1200">
                <a:solidFill>
                  <a:prstClr val="black"/>
                </a:solidFill>
                <a:latin typeface="Calibri" panose="020F0502020204030204"/>
                <a:ea typeface="+mn-ea"/>
                <a:cs typeface="+mn-cs"/>
              </a:rPr>
              <a:pPr algn="r" defTabSz="990478" hangingPunct="1">
                <a:defRPr/>
              </a:pPr>
              <a:t>4</a:t>
            </a:fld>
            <a:endParaRPr lang="en-GB" sz="15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892535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46301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lIns="99048" tIns="49524" rIns="99048" bIns="49524"/>
          <a:lstStyle/>
          <a:p>
            <a:pPr algn="r" defTabSz="990478" hangingPunct="1">
              <a:defRPr/>
            </a:pPr>
            <a:fld id="{005880D9-704D-4BCA-BE45-8CEFBC352E3D}" type="slidenum">
              <a:rPr lang="en-GB" sz="1500" kern="1200">
                <a:solidFill>
                  <a:prstClr val="black"/>
                </a:solidFill>
                <a:latin typeface="Calibri" panose="020F0502020204030204"/>
                <a:ea typeface="+mn-ea"/>
                <a:cs typeface="+mn-cs"/>
              </a:rPr>
              <a:pPr algn="r" defTabSz="990478" hangingPunct="1">
                <a:defRPr/>
              </a:pPr>
              <a:t>40</a:t>
            </a:fld>
            <a:endParaRPr lang="en-GB" sz="15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646005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07923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lIns="99048" tIns="49524" rIns="99048" bIns="49524"/>
          <a:lstStyle/>
          <a:p>
            <a:pPr algn="r" defTabSz="990478" hangingPunct="1">
              <a:defRPr/>
            </a:pPr>
            <a:fld id="{005880D9-704D-4BCA-BE45-8CEFBC352E3D}" type="slidenum">
              <a:rPr lang="en-GB" sz="1500" kern="1200">
                <a:solidFill>
                  <a:prstClr val="black"/>
                </a:solidFill>
                <a:latin typeface="Calibri" panose="020F0502020204030204"/>
                <a:ea typeface="+mn-ea"/>
                <a:cs typeface="+mn-cs"/>
              </a:rPr>
              <a:pPr algn="r" defTabSz="990478" hangingPunct="1">
                <a:defRPr/>
              </a:pPr>
              <a:t>42</a:t>
            </a:fld>
            <a:endParaRPr lang="en-GB" sz="15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007831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lIns="99048" tIns="49524" rIns="99048" bIns="49524"/>
          <a:lstStyle/>
          <a:p>
            <a:pPr algn="r" defTabSz="990478" hangingPunct="1">
              <a:defRPr/>
            </a:pPr>
            <a:fld id="{005880D9-704D-4BCA-BE45-8CEFBC352E3D}" type="slidenum">
              <a:rPr lang="en-GB" sz="1500" kern="1200">
                <a:solidFill>
                  <a:prstClr val="black"/>
                </a:solidFill>
                <a:latin typeface="Calibri" panose="020F0502020204030204"/>
                <a:ea typeface="+mn-ea"/>
                <a:cs typeface="+mn-cs"/>
              </a:rPr>
              <a:pPr algn="r" defTabSz="990478" hangingPunct="1">
                <a:defRPr/>
              </a:pPr>
              <a:t>43</a:t>
            </a:fld>
            <a:endParaRPr lang="en-GB" sz="15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562046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7124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24394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39520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22400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2488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7124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1857146" lvl="3" indent="-371429">
              <a:lnSpc>
                <a:spcPct val="107000"/>
              </a:lnSpc>
              <a:spcAft>
                <a:spcPts val="867"/>
              </a:spcAft>
              <a:buFont typeface="Arial" panose="020B0604020202020204" pitchFamily="34" charset="0"/>
              <a:buChar char="•"/>
              <a:tabLst>
                <a:tab pos="247620" algn="l"/>
              </a:tabLst>
            </a:pPr>
            <a:endParaRPr lang="en-ZA"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9048" tIns="49524" rIns="99048" bIns="49524"/>
          <a:lstStyle/>
          <a:p>
            <a:pPr algn="r" defTabSz="990478" hangingPunct="1">
              <a:defRPr/>
            </a:pPr>
            <a:fld id="{5F55BE9C-2709-4594-9CDA-8C7BBBEA59B0}" type="slidenum">
              <a:rPr lang="en-US" sz="1500" kern="1200">
                <a:solidFill>
                  <a:prstClr val="black"/>
                </a:solidFill>
                <a:latin typeface="Calibri" panose="020F0502020204030204"/>
                <a:ea typeface="+mn-ea"/>
                <a:cs typeface="+mn-cs"/>
              </a:rPr>
              <a:pPr algn="r" defTabSz="990478" hangingPunct="1">
                <a:defRPr/>
              </a:pPr>
              <a:t>53</a:t>
            </a:fld>
            <a:endParaRPr lang="en-US" sz="15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671531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lIns="99048" tIns="49524" rIns="99048" bIns="49524"/>
          <a:lstStyle/>
          <a:p>
            <a:pPr algn="r" defTabSz="990478" hangingPunct="1">
              <a:defRPr/>
            </a:pPr>
            <a:fld id="{005880D9-704D-4BCA-BE45-8CEFBC352E3D}" type="slidenum">
              <a:rPr lang="en-GB" sz="1500" kern="1200">
                <a:solidFill>
                  <a:prstClr val="black"/>
                </a:solidFill>
                <a:latin typeface="Calibri" panose="020F0502020204030204"/>
                <a:ea typeface="+mn-ea"/>
                <a:cs typeface="+mn-cs"/>
              </a:rPr>
              <a:pPr algn="r" defTabSz="990478" hangingPunct="1">
                <a:defRPr/>
              </a:pPr>
              <a:t>60</a:t>
            </a:fld>
            <a:endParaRPr lang="en-GB" sz="15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205367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139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defTabSz="495239">
              <a:defRPr/>
            </a:pPr>
            <a:endParaRPr lang="en-GB" dirty="0"/>
          </a:p>
        </p:txBody>
      </p:sp>
    </p:spTree>
    <p:extLst>
      <p:ext uri="{BB962C8B-B14F-4D97-AF65-F5344CB8AC3E}">
        <p14:creationId xmlns:p14="http://schemas.microsoft.com/office/powerpoint/2010/main" val="3100425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7647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defTabSz="495239">
              <a:defRPr/>
            </a:pPr>
            <a:endParaRPr lang="en-GB" dirty="0"/>
          </a:p>
        </p:txBody>
      </p:sp>
    </p:spTree>
    <p:extLst>
      <p:ext uri="{BB962C8B-B14F-4D97-AF65-F5344CB8AC3E}">
        <p14:creationId xmlns:p14="http://schemas.microsoft.com/office/powerpoint/2010/main" val="3539520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41583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8180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001">
    <p:spTree>
      <p:nvGrpSpPr>
        <p:cNvPr id="1" name=""/>
        <p:cNvGrpSpPr/>
        <p:nvPr/>
      </p:nvGrpSpPr>
      <p:grpSpPr>
        <a:xfrm>
          <a:off x="0" y="0"/>
          <a:ext cx="0" cy="0"/>
          <a:chOff x="0" y="0"/>
          <a:chExt cx="0" cy="0"/>
        </a:xfrm>
      </p:grpSpPr>
      <p:sp>
        <p:nvSpPr>
          <p:cNvPr id="19" name="placeholder.jpg"/>
          <p:cNvSpPr>
            <a:spLocks noGrp="1"/>
          </p:cNvSpPr>
          <p:nvPr>
            <p:ph type="pic" idx="13"/>
          </p:nvPr>
        </p:nvSpPr>
        <p:spPr>
          <a:xfrm>
            <a:off x="9782968" y="1905000"/>
            <a:ext cx="14600964" cy="9905974"/>
          </a:xfrm>
          <a:prstGeom prst="rect">
            <a:avLst/>
          </a:prstGeom>
          <a:blipFill>
            <a:blip r:embed="rId2" cstate="email">
              <a:extLst>
                <a:ext uri="{28A0092B-C50C-407E-A947-70E740481C1C}">
                  <a14:useLocalDpi xmlns:a14="http://schemas.microsoft.com/office/drawing/2010/main"/>
                </a:ext>
              </a:extLst>
            </a:blip>
            <a:stretch>
              <a:fillRect/>
            </a:stretch>
          </a:blipFill>
        </p:spPr>
        <p:txBody>
          <a:bodyPr lIns="91439" tIns="45719" rIns="91439" bIns="45719">
            <a:noAutofit/>
          </a:bodyPr>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3070226"/>
            <a:ext cx="8080376"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4349750"/>
            <a:ext cx="8080376"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1" y="3070226"/>
            <a:ext cx="8083550"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1" y="4349750"/>
            <a:ext cx="8083550"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4945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567521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833639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546100"/>
            <a:ext cx="6016626" cy="232410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546101"/>
            <a:ext cx="10223500" cy="11706226"/>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2870201"/>
            <a:ext cx="6016626" cy="9382126"/>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603116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9601200"/>
            <a:ext cx="10972800" cy="1133476"/>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1225550"/>
            <a:ext cx="10972800" cy="82296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3584576" y="10734676"/>
            <a:ext cx="10972800" cy="160972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64064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759226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549277"/>
            <a:ext cx="4114800" cy="1170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549277"/>
            <a:ext cx="1203960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519283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el &amp; Untertitel">
    <p:spTree>
      <p:nvGrpSpPr>
        <p:cNvPr id="1" name=""/>
        <p:cNvGrpSpPr/>
        <p:nvPr/>
      </p:nvGrpSpPr>
      <p:grpSpPr>
        <a:xfrm>
          <a:off x="0" y="0"/>
          <a:ext cx="0" cy="0"/>
          <a:chOff x="0" y="0"/>
          <a:chExt cx="0" cy="0"/>
        </a:xfrm>
      </p:grpSpPr>
      <p:sp>
        <p:nvSpPr>
          <p:cNvPr id="668" name="Titeltext"/>
          <p:cNvSpPr txBox="1">
            <a:spLocks noGrp="1"/>
          </p:cNvSpPr>
          <p:nvPr>
            <p:ph type="title"/>
          </p:nvPr>
        </p:nvSpPr>
        <p:spPr>
          <a:xfrm>
            <a:off x="2027041" y="2025848"/>
            <a:ext cx="20317222" cy="1782764"/>
          </a:xfrm>
          <a:prstGeom prst="rect">
            <a:avLst/>
          </a:prstGeom>
        </p:spPr>
        <p:txBody>
          <a:bodyPr lIns="0" tIns="0" rIns="0" bIns="0" anchor="t"/>
          <a:lstStyle>
            <a:lvl1pPr>
              <a:defRPr sz="11200" spc="560">
                <a:solidFill>
                  <a:srgbClr val="212121"/>
                </a:solidFill>
              </a:defRPr>
            </a:lvl1pPr>
          </a:lstStyle>
          <a:p>
            <a:r>
              <a:t>Titeltext</a:t>
            </a:r>
          </a:p>
        </p:txBody>
      </p:sp>
      <p:sp>
        <p:nvSpPr>
          <p:cNvPr id="669" name="Textebene 1…"/>
          <p:cNvSpPr txBox="1">
            <a:spLocks noGrp="1"/>
          </p:cNvSpPr>
          <p:nvPr>
            <p:ph type="body" sz="half" idx="1"/>
          </p:nvPr>
        </p:nvSpPr>
        <p:spPr>
          <a:xfrm>
            <a:off x="2027041" y="4577081"/>
            <a:ext cx="20317222" cy="5848134"/>
          </a:xfrm>
          <a:prstGeom prst="rect">
            <a:avLst/>
          </a:prstGeom>
        </p:spPr>
        <p:txBody>
          <a:bodyPr/>
          <a:lstStyle>
            <a:lvl1pPr algn="ctr">
              <a:lnSpc>
                <a:spcPct val="100000"/>
              </a:lnSpc>
              <a:defRPr sz="8400" b="1">
                <a:solidFill>
                  <a:srgbClr val="212121"/>
                </a:solidFill>
                <a:latin typeface="Helvetica"/>
                <a:ea typeface="Helvetica"/>
                <a:cs typeface="Helvetica"/>
                <a:sym typeface="Helvetica"/>
              </a:defRPr>
            </a:lvl1pPr>
            <a:lvl2pPr algn="ctr">
              <a:lnSpc>
                <a:spcPct val="100000"/>
              </a:lnSpc>
              <a:defRPr sz="2200" spc="110">
                <a:solidFill>
                  <a:srgbClr val="212121"/>
                </a:solidFill>
                <a:latin typeface="Montserrat"/>
                <a:ea typeface="Montserrat"/>
                <a:cs typeface="Montserrat"/>
                <a:sym typeface="Montserrat"/>
              </a:defRPr>
            </a:lvl2pPr>
            <a:lvl3pPr>
              <a:lnSpc>
                <a:spcPct val="100000"/>
              </a:lnSpc>
              <a:spcBef>
                <a:spcPts val="5900"/>
              </a:spcBef>
              <a:defRPr>
                <a:solidFill>
                  <a:srgbClr val="5E5E5E"/>
                </a:solidFill>
                <a:latin typeface="Montserrat Light"/>
                <a:ea typeface="Montserrat Light"/>
                <a:cs typeface="Montserrat Light"/>
                <a:sym typeface="Montserrat Light"/>
              </a:defRPr>
            </a:lvl3pPr>
            <a:lvl4pPr>
              <a:lnSpc>
                <a:spcPct val="100000"/>
              </a:lnSpc>
              <a:spcBef>
                <a:spcPts val="4500"/>
              </a:spcBef>
              <a:defRPr>
                <a:solidFill>
                  <a:srgbClr val="929292"/>
                </a:solidFill>
                <a:latin typeface="Proxima Nova Medium"/>
                <a:ea typeface="Proxima Nova Medium"/>
                <a:cs typeface="Proxima Nova Medium"/>
                <a:sym typeface="Proxima Nova Medium"/>
              </a:defRPr>
            </a:lvl4pPr>
            <a:lvl5pPr algn="ctr">
              <a:lnSpc>
                <a:spcPct val="100000"/>
              </a:lnSpc>
              <a:defRPr>
                <a:solidFill>
                  <a:srgbClr val="009193"/>
                </a:solidFill>
                <a:latin typeface="Proxima Nova Medium"/>
                <a:ea typeface="Proxima Nova Medium"/>
                <a:cs typeface="Proxima Nova Medium"/>
                <a:sym typeface="Proxima Nova Medium"/>
              </a:defRPr>
            </a:lvl5pPr>
          </a:lstStyle>
          <a:p>
            <a:r>
              <a:t>Textebene 1</a:t>
            </a:r>
          </a:p>
          <a:p>
            <a:pPr lvl="1"/>
            <a:r>
              <a:t>Textebene 2</a:t>
            </a:r>
          </a:p>
          <a:p>
            <a:pPr lvl="2"/>
            <a:r>
              <a:t>Textebene 3</a:t>
            </a:r>
          </a:p>
          <a:p>
            <a:pPr lvl="3"/>
            <a:r>
              <a:t>Textebene 4</a:t>
            </a:r>
          </a:p>
          <a:p>
            <a:pPr lvl="4"/>
            <a:r>
              <a:t>Textebene 5</a:t>
            </a:r>
          </a:p>
        </p:txBody>
      </p:sp>
      <p:sp>
        <p:nvSpPr>
          <p:cNvPr id="670" name="Foliennummer"/>
          <p:cNvSpPr txBox="1">
            <a:spLocks noGrp="1"/>
          </p:cNvSpPr>
          <p:nvPr>
            <p:ph type="sldNum" sz="quarter" idx="2"/>
          </p:nvPr>
        </p:nvSpPr>
        <p:spPr>
          <a:xfrm>
            <a:off x="21848960" y="12319000"/>
            <a:ext cx="460300" cy="533400"/>
          </a:xfrm>
          <a:prstGeom prst="rect">
            <a:avLst/>
          </a:prstGeom>
        </p:spPr>
        <p:txBody>
          <a:bodyPr wrap="none"/>
          <a:lstStyle>
            <a:lvl1pPr marL="0" indent="0" algn="l">
              <a:spcBef>
                <a:spcPts val="4500"/>
              </a:spcBef>
              <a:buSzTx/>
              <a:buNone/>
              <a:defRPr sz="2800">
                <a:solidFill>
                  <a:srgbClr val="797979"/>
                </a:solidFill>
                <a:latin typeface="Proxima Nova Medium"/>
                <a:ea typeface="Proxima Nova Medium"/>
                <a:cs typeface="Proxima Nova Medium"/>
                <a:sym typeface="Proxima Nova Medium"/>
              </a:defRPr>
            </a:lvl1pPr>
          </a:lstStyle>
          <a:p>
            <a:fld id="{86CB4B4D-7CA3-9044-876B-883B54F8677D}" type="slidenum">
              <a:t>‹N°›</a:t>
            </a:fld>
            <a:endParaRPr/>
          </a:p>
        </p:txBody>
      </p:sp>
    </p:spTree>
    <p:extLst>
      <p:ext uri="{BB962C8B-B14F-4D97-AF65-F5344CB8AC3E}">
        <p14:creationId xmlns:p14="http://schemas.microsoft.com/office/powerpoint/2010/main" val="423313466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1"/>
            <a:ext cx="15544800" cy="2940050"/>
          </a:xfrm>
        </p:spPr>
        <p:txBody>
          <a:bodyPr/>
          <a:lstStyle/>
          <a:p>
            <a:r>
              <a:rPr lang="en-US"/>
              <a:t>Click to edit Master title style</a:t>
            </a:r>
          </a:p>
        </p:txBody>
      </p:sp>
      <p:sp>
        <p:nvSpPr>
          <p:cNvPr id="3" name="Subtitle 2"/>
          <p:cNvSpPr>
            <a:spLocks noGrp="1"/>
          </p:cNvSpPr>
          <p:nvPr>
            <p:ph type="subTitle" idx="1"/>
          </p:nvPr>
        </p:nvSpPr>
        <p:spPr>
          <a:xfrm>
            <a:off x="2743200" y="7772400"/>
            <a:ext cx="12801600"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263239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85701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Titel &amp; Untertitel">
    <p:spTree>
      <p:nvGrpSpPr>
        <p:cNvPr id="1" name=""/>
        <p:cNvGrpSpPr/>
        <p:nvPr/>
      </p:nvGrpSpPr>
      <p:grpSpPr>
        <a:xfrm>
          <a:off x="0" y="0"/>
          <a:ext cx="0" cy="0"/>
          <a:chOff x="0" y="0"/>
          <a:chExt cx="0" cy="0"/>
        </a:xfrm>
      </p:grpSpPr>
      <p:sp>
        <p:nvSpPr>
          <p:cNvPr id="659" name="Titeltext"/>
          <p:cNvSpPr txBox="1">
            <a:spLocks noGrp="1"/>
          </p:cNvSpPr>
          <p:nvPr>
            <p:ph type="title"/>
          </p:nvPr>
        </p:nvSpPr>
        <p:spPr>
          <a:xfrm>
            <a:off x="2027039" y="2025848"/>
            <a:ext cx="20317222" cy="1782763"/>
          </a:xfrm>
          <a:prstGeom prst="rect">
            <a:avLst/>
          </a:prstGeom>
        </p:spPr>
        <p:txBody>
          <a:bodyPr lIns="0" tIns="0" rIns="0" bIns="0" anchor="t"/>
          <a:lstStyle>
            <a:lvl1pPr>
              <a:defRPr sz="11200" spc="560">
                <a:solidFill>
                  <a:srgbClr val="212121"/>
                </a:solidFill>
              </a:defRPr>
            </a:lvl1pPr>
          </a:lstStyle>
          <a:p>
            <a:r>
              <a:t>Titeltext</a:t>
            </a:r>
          </a:p>
        </p:txBody>
      </p:sp>
      <p:sp>
        <p:nvSpPr>
          <p:cNvPr id="660" name="Textebene 1…"/>
          <p:cNvSpPr txBox="1">
            <a:spLocks noGrp="1"/>
          </p:cNvSpPr>
          <p:nvPr>
            <p:ph type="body" sz="half" idx="1"/>
          </p:nvPr>
        </p:nvSpPr>
        <p:spPr>
          <a:xfrm>
            <a:off x="2027039" y="4577079"/>
            <a:ext cx="20317222" cy="5848133"/>
          </a:xfrm>
          <a:prstGeom prst="rect">
            <a:avLst/>
          </a:prstGeom>
        </p:spPr>
        <p:txBody>
          <a:bodyPr/>
          <a:lstStyle>
            <a:lvl1pPr algn="ctr">
              <a:lnSpc>
                <a:spcPct val="100000"/>
              </a:lnSpc>
              <a:defRPr sz="8400" b="1">
                <a:solidFill>
                  <a:srgbClr val="212121"/>
                </a:solidFill>
                <a:latin typeface="Helvetica"/>
                <a:ea typeface="Helvetica"/>
                <a:cs typeface="Helvetica"/>
                <a:sym typeface="Helvetica"/>
              </a:defRPr>
            </a:lvl1pPr>
            <a:lvl2pPr algn="ctr">
              <a:lnSpc>
                <a:spcPct val="100000"/>
              </a:lnSpc>
              <a:defRPr sz="2200" spc="110">
                <a:solidFill>
                  <a:srgbClr val="212121"/>
                </a:solidFill>
                <a:latin typeface="Montserrat"/>
                <a:ea typeface="Montserrat"/>
                <a:cs typeface="Montserrat"/>
                <a:sym typeface="Montserrat"/>
              </a:defRPr>
            </a:lvl2pPr>
            <a:lvl3pPr>
              <a:lnSpc>
                <a:spcPct val="100000"/>
              </a:lnSpc>
              <a:spcBef>
                <a:spcPts val="5900"/>
              </a:spcBef>
              <a:defRPr>
                <a:solidFill>
                  <a:srgbClr val="5E5E5E"/>
                </a:solidFill>
                <a:latin typeface="Montserrat Light"/>
                <a:ea typeface="Montserrat Light"/>
                <a:cs typeface="Montserrat Light"/>
                <a:sym typeface="Montserrat Light"/>
              </a:defRPr>
            </a:lvl3pPr>
            <a:lvl4pPr>
              <a:lnSpc>
                <a:spcPct val="100000"/>
              </a:lnSpc>
              <a:spcBef>
                <a:spcPts val="4500"/>
              </a:spcBef>
              <a:defRPr>
                <a:solidFill>
                  <a:srgbClr val="929292"/>
                </a:solidFill>
                <a:latin typeface="Proxima Nova Medium"/>
                <a:ea typeface="Proxima Nova Medium"/>
                <a:cs typeface="Proxima Nova Medium"/>
                <a:sym typeface="Proxima Nova Medium"/>
              </a:defRPr>
            </a:lvl4pPr>
            <a:lvl5pPr algn="ctr">
              <a:lnSpc>
                <a:spcPct val="100000"/>
              </a:lnSpc>
              <a:defRPr>
                <a:solidFill>
                  <a:srgbClr val="009193"/>
                </a:solidFill>
                <a:latin typeface="Proxima Nova Medium"/>
                <a:ea typeface="Proxima Nova Medium"/>
                <a:cs typeface="Proxima Nova Medium"/>
                <a:sym typeface="Proxima Nova Medium"/>
              </a:defRPr>
            </a:lvl5pPr>
          </a:lstStyle>
          <a:p>
            <a:r>
              <a:t>Textebene 1</a:t>
            </a:r>
          </a:p>
          <a:p>
            <a:pPr lvl="1"/>
            <a:r>
              <a:t>Textebene 2</a:t>
            </a:r>
          </a:p>
          <a:p>
            <a:pPr lvl="2"/>
            <a:r>
              <a:t>Textebene 3</a:t>
            </a:r>
          </a:p>
          <a:p>
            <a:pPr lvl="3"/>
            <a:r>
              <a:t>Textebene 4</a:t>
            </a:r>
          </a:p>
          <a:p>
            <a:pPr lvl="4"/>
            <a:r>
              <a:t>Textebene 5</a:t>
            </a:r>
          </a:p>
        </p:txBody>
      </p:sp>
      <p:sp>
        <p:nvSpPr>
          <p:cNvPr id="661" name="Foliennummer"/>
          <p:cNvSpPr txBox="1">
            <a:spLocks noGrp="1"/>
          </p:cNvSpPr>
          <p:nvPr>
            <p:ph type="sldNum" sz="quarter" idx="2"/>
          </p:nvPr>
        </p:nvSpPr>
        <p:spPr>
          <a:xfrm>
            <a:off x="21848960" y="12319000"/>
            <a:ext cx="460300" cy="533400"/>
          </a:xfrm>
          <a:prstGeom prst="rect">
            <a:avLst/>
          </a:prstGeom>
        </p:spPr>
        <p:txBody>
          <a:bodyPr wrap="none"/>
          <a:lstStyle>
            <a:lvl1pPr marL="0" indent="0" algn="l">
              <a:spcBef>
                <a:spcPts val="4500"/>
              </a:spcBef>
              <a:buSzTx/>
              <a:buNone/>
              <a:defRPr sz="2800">
                <a:solidFill>
                  <a:srgbClr val="797979"/>
                </a:solidFill>
                <a:latin typeface="Proxima Nova Medium"/>
                <a:ea typeface="Proxima Nova Medium"/>
                <a:cs typeface="Proxima Nova Medium"/>
                <a:sym typeface="Proxima Nova Medium"/>
              </a:defRPr>
            </a:lvl1pPr>
          </a:lstStyle>
          <a:p>
            <a:fld id="{86CB4B4D-7CA3-9044-876B-883B54F8677D}" type="slidenum">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8813801"/>
            <a:ext cx="15544800" cy="2724150"/>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5813427"/>
            <a:ext cx="15544800" cy="3000374"/>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339452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3200401"/>
            <a:ext cx="8077200"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3200401"/>
            <a:ext cx="8077200"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352068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3070226"/>
            <a:ext cx="8080376"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4349750"/>
            <a:ext cx="8080376"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1" y="3070226"/>
            <a:ext cx="8083550"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1" y="4349750"/>
            <a:ext cx="8083550"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970090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459325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704255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546100"/>
            <a:ext cx="6016626" cy="232410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546101"/>
            <a:ext cx="10223500" cy="11706226"/>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2870201"/>
            <a:ext cx="6016626" cy="9382126"/>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664339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9601200"/>
            <a:ext cx="10972800" cy="1133476"/>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1225550"/>
            <a:ext cx="10972800" cy="82296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3584576" y="10734676"/>
            <a:ext cx="10972800" cy="160972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55726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399524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549277"/>
            <a:ext cx="4114800" cy="1170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549277"/>
            <a:ext cx="1203960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20541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el &amp; Untertitel">
    <p:spTree>
      <p:nvGrpSpPr>
        <p:cNvPr id="1" name=""/>
        <p:cNvGrpSpPr/>
        <p:nvPr/>
      </p:nvGrpSpPr>
      <p:grpSpPr>
        <a:xfrm>
          <a:off x="0" y="0"/>
          <a:ext cx="0" cy="0"/>
          <a:chOff x="0" y="0"/>
          <a:chExt cx="0" cy="0"/>
        </a:xfrm>
      </p:grpSpPr>
      <p:sp>
        <p:nvSpPr>
          <p:cNvPr id="668" name="Titeltext"/>
          <p:cNvSpPr txBox="1">
            <a:spLocks noGrp="1"/>
          </p:cNvSpPr>
          <p:nvPr>
            <p:ph type="title"/>
          </p:nvPr>
        </p:nvSpPr>
        <p:spPr>
          <a:xfrm>
            <a:off x="2027041" y="2025848"/>
            <a:ext cx="20317222" cy="1782764"/>
          </a:xfrm>
          <a:prstGeom prst="rect">
            <a:avLst/>
          </a:prstGeom>
        </p:spPr>
        <p:txBody>
          <a:bodyPr lIns="0" tIns="0" rIns="0" bIns="0" anchor="t"/>
          <a:lstStyle>
            <a:lvl1pPr>
              <a:defRPr sz="11200" spc="560">
                <a:solidFill>
                  <a:srgbClr val="212121"/>
                </a:solidFill>
              </a:defRPr>
            </a:lvl1pPr>
          </a:lstStyle>
          <a:p>
            <a:r>
              <a:t>Titeltext</a:t>
            </a:r>
          </a:p>
        </p:txBody>
      </p:sp>
      <p:sp>
        <p:nvSpPr>
          <p:cNvPr id="669" name="Textebene 1…"/>
          <p:cNvSpPr txBox="1">
            <a:spLocks noGrp="1"/>
          </p:cNvSpPr>
          <p:nvPr>
            <p:ph type="body" sz="half" idx="1"/>
          </p:nvPr>
        </p:nvSpPr>
        <p:spPr>
          <a:xfrm>
            <a:off x="2027041" y="4577081"/>
            <a:ext cx="20317222" cy="5848134"/>
          </a:xfrm>
          <a:prstGeom prst="rect">
            <a:avLst/>
          </a:prstGeom>
        </p:spPr>
        <p:txBody>
          <a:bodyPr/>
          <a:lstStyle>
            <a:lvl1pPr algn="ctr">
              <a:lnSpc>
                <a:spcPct val="100000"/>
              </a:lnSpc>
              <a:defRPr sz="8400" b="1">
                <a:solidFill>
                  <a:srgbClr val="212121"/>
                </a:solidFill>
                <a:latin typeface="Helvetica"/>
                <a:ea typeface="Helvetica"/>
                <a:cs typeface="Helvetica"/>
                <a:sym typeface="Helvetica"/>
              </a:defRPr>
            </a:lvl1pPr>
            <a:lvl2pPr algn="ctr">
              <a:lnSpc>
                <a:spcPct val="100000"/>
              </a:lnSpc>
              <a:defRPr sz="2200" spc="110">
                <a:solidFill>
                  <a:srgbClr val="212121"/>
                </a:solidFill>
                <a:latin typeface="Montserrat"/>
                <a:ea typeface="Montserrat"/>
                <a:cs typeface="Montserrat"/>
                <a:sym typeface="Montserrat"/>
              </a:defRPr>
            </a:lvl2pPr>
            <a:lvl3pPr>
              <a:lnSpc>
                <a:spcPct val="100000"/>
              </a:lnSpc>
              <a:spcBef>
                <a:spcPts val="5900"/>
              </a:spcBef>
              <a:defRPr>
                <a:solidFill>
                  <a:srgbClr val="5E5E5E"/>
                </a:solidFill>
                <a:latin typeface="Montserrat Light"/>
                <a:ea typeface="Montserrat Light"/>
                <a:cs typeface="Montserrat Light"/>
                <a:sym typeface="Montserrat Light"/>
              </a:defRPr>
            </a:lvl3pPr>
            <a:lvl4pPr>
              <a:lnSpc>
                <a:spcPct val="100000"/>
              </a:lnSpc>
              <a:spcBef>
                <a:spcPts val="4500"/>
              </a:spcBef>
              <a:defRPr>
                <a:solidFill>
                  <a:srgbClr val="929292"/>
                </a:solidFill>
                <a:latin typeface="Proxima Nova Medium"/>
                <a:ea typeface="Proxima Nova Medium"/>
                <a:cs typeface="Proxima Nova Medium"/>
                <a:sym typeface="Proxima Nova Medium"/>
              </a:defRPr>
            </a:lvl4pPr>
            <a:lvl5pPr algn="ctr">
              <a:lnSpc>
                <a:spcPct val="100000"/>
              </a:lnSpc>
              <a:defRPr>
                <a:solidFill>
                  <a:srgbClr val="009193"/>
                </a:solidFill>
                <a:latin typeface="Proxima Nova Medium"/>
                <a:ea typeface="Proxima Nova Medium"/>
                <a:cs typeface="Proxima Nova Medium"/>
                <a:sym typeface="Proxima Nova Medium"/>
              </a:defRPr>
            </a:lvl5pPr>
          </a:lstStyle>
          <a:p>
            <a:r>
              <a:t>Textebene 1</a:t>
            </a:r>
          </a:p>
          <a:p>
            <a:pPr lvl="1"/>
            <a:r>
              <a:t>Textebene 2</a:t>
            </a:r>
          </a:p>
          <a:p>
            <a:pPr lvl="2"/>
            <a:r>
              <a:t>Textebene 3</a:t>
            </a:r>
          </a:p>
          <a:p>
            <a:pPr lvl="3"/>
            <a:r>
              <a:t>Textebene 4</a:t>
            </a:r>
          </a:p>
          <a:p>
            <a:pPr lvl="4"/>
            <a:r>
              <a:t>Textebene 5</a:t>
            </a:r>
          </a:p>
        </p:txBody>
      </p:sp>
      <p:sp>
        <p:nvSpPr>
          <p:cNvPr id="670" name="Foliennummer"/>
          <p:cNvSpPr txBox="1">
            <a:spLocks noGrp="1"/>
          </p:cNvSpPr>
          <p:nvPr>
            <p:ph type="sldNum" sz="quarter" idx="2"/>
          </p:nvPr>
        </p:nvSpPr>
        <p:spPr>
          <a:xfrm>
            <a:off x="21848960" y="12319000"/>
            <a:ext cx="460300" cy="533400"/>
          </a:xfrm>
          <a:prstGeom prst="rect">
            <a:avLst/>
          </a:prstGeom>
        </p:spPr>
        <p:txBody>
          <a:bodyPr wrap="none"/>
          <a:lstStyle>
            <a:lvl1pPr marL="0" indent="0" algn="l">
              <a:spcBef>
                <a:spcPts val="4500"/>
              </a:spcBef>
              <a:buSzTx/>
              <a:buNone/>
              <a:defRPr sz="2800">
                <a:solidFill>
                  <a:srgbClr val="797979"/>
                </a:solidFill>
                <a:latin typeface="Proxima Nova Medium"/>
                <a:ea typeface="Proxima Nova Medium"/>
                <a:cs typeface="Proxima Nova Medium"/>
                <a:sym typeface="Proxima Nova Medium"/>
              </a:defRPr>
            </a:lvl1pPr>
          </a:lstStyle>
          <a:p>
            <a:fld id="{86CB4B4D-7CA3-9044-876B-883B54F8677D}" type="slidenum">
              <a:t>‹N°›</a:t>
            </a:fld>
            <a:endParaRPr/>
          </a:p>
        </p:txBody>
      </p:sp>
    </p:spTree>
    <p:extLst>
      <p:ext uri="{BB962C8B-B14F-4D97-AF65-F5344CB8AC3E}">
        <p14:creationId xmlns:p14="http://schemas.microsoft.com/office/powerpoint/2010/main" val="53226166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el &amp; Untertitel">
    <p:spTree>
      <p:nvGrpSpPr>
        <p:cNvPr id="1" name=""/>
        <p:cNvGrpSpPr/>
        <p:nvPr/>
      </p:nvGrpSpPr>
      <p:grpSpPr>
        <a:xfrm>
          <a:off x="0" y="0"/>
          <a:ext cx="0" cy="0"/>
          <a:chOff x="0" y="0"/>
          <a:chExt cx="0" cy="0"/>
        </a:xfrm>
      </p:grpSpPr>
      <p:sp>
        <p:nvSpPr>
          <p:cNvPr id="668" name="Titeltext"/>
          <p:cNvSpPr txBox="1">
            <a:spLocks noGrp="1"/>
          </p:cNvSpPr>
          <p:nvPr>
            <p:ph type="title"/>
          </p:nvPr>
        </p:nvSpPr>
        <p:spPr>
          <a:xfrm>
            <a:off x="2027039" y="2025848"/>
            <a:ext cx="20317222" cy="1782763"/>
          </a:xfrm>
          <a:prstGeom prst="rect">
            <a:avLst/>
          </a:prstGeom>
        </p:spPr>
        <p:txBody>
          <a:bodyPr lIns="0" tIns="0" rIns="0" bIns="0" anchor="t"/>
          <a:lstStyle>
            <a:lvl1pPr>
              <a:defRPr sz="11200" spc="560">
                <a:solidFill>
                  <a:srgbClr val="212121"/>
                </a:solidFill>
              </a:defRPr>
            </a:lvl1pPr>
          </a:lstStyle>
          <a:p>
            <a:r>
              <a:t>Titeltext</a:t>
            </a:r>
          </a:p>
        </p:txBody>
      </p:sp>
      <p:sp>
        <p:nvSpPr>
          <p:cNvPr id="669" name="Textebene 1…"/>
          <p:cNvSpPr txBox="1">
            <a:spLocks noGrp="1"/>
          </p:cNvSpPr>
          <p:nvPr>
            <p:ph type="body" sz="half" idx="1"/>
          </p:nvPr>
        </p:nvSpPr>
        <p:spPr>
          <a:xfrm>
            <a:off x="2027039" y="4577079"/>
            <a:ext cx="20317222" cy="5848133"/>
          </a:xfrm>
          <a:prstGeom prst="rect">
            <a:avLst/>
          </a:prstGeom>
        </p:spPr>
        <p:txBody>
          <a:bodyPr/>
          <a:lstStyle>
            <a:lvl1pPr algn="ctr">
              <a:lnSpc>
                <a:spcPct val="100000"/>
              </a:lnSpc>
              <a:defRPr sz="8400" b="1">
                <a:solidFill>
                  <a:srgbClr val="212121"/>
                </a:solidFill>
                <a:latin typeface="Helvetica"/>
                <a:ea typeface="Helvetica"/>
                <a:cs typeface="Helvetica"/>
                <a:sym typeface="Helvetica"/>
              </a:defRPr>
            </a:lvl1pPr>
            <a:lvl2pPr algn="ctr">
              <a:lnSpc>
                <a:spcPct val="100000"/>
              </a:lnSpc>
              <a:defRPr sz="2200" spc="110">
                <a:solidFill>
                  <a:srgbClr val="212121"/>
                </a:solidFill>
                <a:latin typeface="Montserrat"/>
                <a:ea typeface="Montserrat"/>
                <a:cs typeface="Montserrat"/>
                <a:sym typeface="Montserrat"/>
              </a:defRPr>
            </a:lvl2pPr>
            <a:lvl3pPr>
              <a:lnSpc>
                <a:spcPct val="100000"/>
              </a:lnSpc>
              <a:spcBef>
                <a:spcPts val="5900"/>
              </a:spcBef>
              <a:defRPr>
                <a:solidFill>
                  <a:srgbClr val="5E5E5E"/>
                </a:solidFill>
                <a:latin typeface="Montserrat Light"/>
                <a:ea typeface="Montserrat Light"/>
                <a:cs typeface="Montserrat Light"/>
                <a:sym typeface="Montserrat Light"/>
              </a:defRPr>
            </a:lvl3pPr>
            <a:lvl4pPr>
              <a:lnSpc>
                <a:spcPct val="100000"/>
              </a:lnSpc>
              <a:spcBef>
                <a:spcPts val="4500"/>
              </a:spcBef>
              <a:defRPr>
                <a:solidFill>
                  <a:srgbClr val="929292"/>
                </a:solidFill>
                <a:latin typeface="Proxima Nova Medium"/>
                <a:ea typeface="Proxima Nova Medium"/>
                <a:cs typeface="Proxima Nova Medium"/>
                <a:sym typeface="Proxima Nova Medium"/>
              </a:defRPr>
            </a:lvl4pPr>
            <a:lvl5pPr algn="ctr">
              <a:lnSpc>
                <a:spcPct val="100000"/>
              </a:lnSpc>
              <a:defRPr>
                <a:solidFill>
                  <a:srgbClr val="009193"/>
                </a:solidFill>
                <a:latin typeface="Proxima Nova Medium"/>
                <a:ea typeface="Proxima Nova Medium"/>
                <a:cs typeface="Proxima Nova Medium"/>
                <a:sym typeface="Proxima Nova Medium"/>
              </a:defRPr>
            </a:lvl5pPr>
          </a:lstStyle>
          <a:p>
            <a:r>
              <a:t>Textebene 1</a:t>
            </a:r>
          </a:p>
          <a:p>
            <a:pPr lvl="1"/>
            <a:r>
              <a:t>Textebene 2</a:t>
            </a:r>
          </a:p>
          <a:p>
            <a:pPr lvl="2"/>
            <a:r>
              <a:t>Textebene 3</a:t>
            </a:r>
          </a:p>
          <a:p>
            <a:pPr lvl="3"/>
            <a:r>
              <a:t>Textebene 4</a:t>
            </a:r>
          </a:p>
          <a:p>
            <a:pPr lvl="4"/>
            <a:r>
              <a:t>Textebene 5</a:t>
            </a:r>
          </a:p>
        </p:txBody>
      </p:sp>
      <p:sp>
        <p:nvSpPr>
          <p:cNvPr id="670" name="Foliennummer"/>
          <p:cNvSpPr txBox="1">
            <a:spLocks noGrp="1"/>
          </p:cNvSpPr>
          <p:nvPr>
            <p:ph type="sldNum" sz="quarter" idx="2"/>
          </p:nvPr>
        </p:nvSpPr>
        <p:spPr>
          <a:xfrm>
            <a:off x="21848960" y="12319000"/>
            <a:ext cx="460300" cy="533400"/>
          </a:xfrm>
          <a:prstGeom prst="rect">
            <a:avLst/>
          </a:prstGeom>
        </p:spPr>
        <p:txBody>
          <a:bodyPr wrap="none"/>
          <a:lstStyle>
            <a:lvl1pPr marL="0" indent="0" algn="l">
              <a:spcBef>
                <a:spcPts val="4500"/>
              </a:spcBef>
              <a:buSzTx/>
              <a:buNone/>
              <a:defRPr sz="2800">
                <a:solidFill>
                  <a:srgbClr val="797979"/>
                </a:solidFill>
                <a:latin typeface="Proxima Nova Medium"/>
                <a:ea typeface="Proxima Nova Medium"/>
                <a:cs typeface="Proxima Nova Medium"/>
                <a:sym typeface="Proxima Nova Medium"/>
              </a:defRPr>
            </a:lvl1p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2066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1"/>
            <a:ext cx="15544800" cy="2940050"/>
          </a:xfrm>
        </p:spPr>
        <p:txBody>
          <a:bodyPr/>
          <a:lstStyle/>
          <a:p>
            <a:r>
              <a:rPr lang="en-US"/>
              <a:t>Click to edit Master title style</a:t>
            </a:r>
          </a:p>
        </p:txBody>
      </p:sp>
      <p:sp>
        <p:nvSpPr>
          <p:cNvPr id="3" name="Subtitle 2"/>
          <p:cNvSpPr>
            <a:spLocks noGrp="1"/>
          </p:cNvSpPr>
          <p:nvPr>
            <p:ph type="subTitle" idx="1"/>
          </p:nvPr>
        </p:nvSpPr>
        <p:spPr>
          <a:xfrm>
            <a:off x="2743200" y="7772400"/>
            <a:ext cx="12801600"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92054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1"/>
            <a:ext cx="15544800" cy="2940050"/>
          </a:xfrm>
        </p:spPr>
        <p:txBody>
          <a:bodyPr/>
          <a:lstStyle/>
          <a:p>
            <a:r>
              <a:rPr lang="en-US"/>
              <a:t>Click to edit Master title style</a:t>
            </a:r>
          </a:p>
        </p:txBody>
      </p:sp>
      <p:sp>
        <p:nvSpPr>
          <p:cNvPr id="3" name="Subtitle 2"/>
          <p:cNvSpPr>
            <a:spLocks noGrp="1"/>
          </p:cNvSpPr>
          <p:nvPr>
            <p:ph type="subTitle" idx="1"/>
          </p:nvPr>
        </p:nvSpPr>
        <p:spPr>
          <a:xfrm>
            <a:off x="2743200" y="7772400"/>
            <a:ext cx="12801600"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65899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47886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8813801"/>
            <a:ext cx="15544800" cy="2724150"/>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5813427"/>
            <a:ext cx="15544800" cy="3000374"/>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641718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3200401"/>
            <a:ext cx="8077200"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3200401"/>
            <a:ext cx="8077200"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90613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41A4B33-4211-5245-99AF-BA43ABEBA0E5}"/>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r="20990" b="8696"/>
          <a:stretch/>
        </p:blipFill>
        <p:spPr>
          <a:xfrm>
            <a:off x="16195040" y="2789783"/>
            <a:ext cx="8188960" cy="9463177"/>
          </a:xfrm>
          <a:prstGeom prst="rect">
            <a:avLst/>
          </a:prstGeom>
        </p:spPr>
      </p:pic>
      <p:sp>
        <p:nvSpPr>
          <p:cNvPr id="3" name="Titeltext"/>
          <p:cNvSpPr txBox="1">
            <a:spLocks noGrp="1"/>
          </p:cNvSpPr>
          <p:nvPr>
            <p:ph type="title"/>
          </p:nvPr>
        </p:nvSpPr>
        <p:spPr>
          <a:xfrm>
            <a:off x="730250" y="4749800"/>
            <a:ext cx="20828001" cy="46482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b">
            <a:normAutofit/>
          </a:bodyPr>
          <a:lstStyle/>
          <a:p>
            <a:r>
              <a:t>Titeltext</a:t>
            </a:r>
          </a:p>
        </p:txBody>
      </p:sp>
      <p:sp>
        <p:nvSpPr>
          <p:cNvPr id="4" name="Textebene 1…"/>
          <p:cNvSpPr txBox="1">
            <a:spLocks noGrp="1"/>
          </p:cNvSpPr>
          <p:nvPr>
            <p:ph type="body" idx="1"/>
          </p:nvPr>
        </p:nvSpPr>
        <p:spPr>
          <a:xfrm>
            <a:off x="1778000" y="7073900"/>
            <a:ext cx="20828000" cy="1587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ormAutofit/>
          </a:bodyPr>
          <a:lstStyle/>
          <a:p>
            <a:r>
              <a:t>Textebene 1</a:t>
            </a:r>
          </a:p>
          <a:p>
            <a:pPr lvl="1"/>
            <a:r>
              <a:t>Textebene 2</a:t>
            </a:r>
          </a:p>
          <a:p>
            <a:pPr lvl="2"/>
            <a:r>
              <a:t>Textebene 3</a:t>
            </a:r>
          </a:p>
          <a:p>
            <a:pPr lvl="3"/>
            <a:r>
              <a:t>Textebene 4</a:t>
            </a:r>
          </a:p>
          <a:p>
            <a:pPr lvl="4"/>
            <a:r>
              <a:t>Textebene 5</a:t>
            </a:r>
          </a:p>
        </p:txBody>
      </p:sp>
      <p:sp>
        <p:nvSpPr>
          <p:cNvPr id="5" name="Rectangle 4">
            <a:extLst>
              <a:ext uri="{FF2B5EF4-FFF2-40B4-BE49-F238E27FC236}">
                <a16:creationId xmlns="" xmlns:a16="http://schemas.microsoft.com/office/drawing/2014/main" id="{45B33B55-DE64-E44E-80A0-B30C3EB7FBF9}"/>
              </a:ext>
            </a:extLst>
          </p:cNvPr>
          <p:cNvSpPr/>
          <p:nvPr userDrawn="1"/>
        </p:nvSpPr>
        <p:spPr>
          <a:xfrm>
            <a:off x="0" y="12252960"/>
            <a:ext cx="24384000" cy="1463040"/>
          </a:xfrm>
          <a:prstGeom prst="rect">
            <a:avLst/>
          </a:prstGeom>
          <a:solidFill>
            <a:srgbClr val="1D295B"/>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6" name="TextBox 5">
            <a:extLst>
              <a:ext uri="{FF2B5EF4-FFF2-40B4-BE49-F238E27FC236}">
                <a16:creationId xmlns="" xmlns:a16="http://schemas.microsoft.com/office/drawing/2014/main" id="{38398988-3B23-B64F-9557-96ACEAAB681D}"/>
              </a:ext>
            </a:extLst>
          </p:cNvPr>
          <p:cNvSpPr txBox="1"/>
          <p:nvPr userDrawn="1"/>
        </p:nvSpPr>
        <p:spPr>
          <a:xfrm>
            <a:off x="18552160" y="12713107"/>
            <a:ext cx="4673600"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a:ln>
                  <a:noFill/>
                </a:ln>
                <a:solidFill>
                  <a:schemeClr val="bg1"/>
                </a:solidFill>
                <a:effectLst/>
                <a:uFillTx/>
                <a:latin typeface="Open Sans" panose="020B0606030504020204" pitchFamily="34" charset="0"/>
                <a:ea typeface="Open Sans" panose="020B0606030504020204" pitchFamily="34" charset="0"/>
                <a:cs typeface="Open Sans" panose="020B0606030504020204" pitchFamily="34" charset="0"/>
                <a:sym typeface="Proxima Nova Medium"/>
              </a:rPr>
              <a:t>www.resembid.org</a:t>
            </a:r>
          </a:p>
        </p:txBody>
      </p:sp>
    </p:spTree>
  </p:cSld>
  <p:clrMap bg1="lt1" tx1="dk1" bg2="lt2" tx2="dk2" accent1="accent1" accent2="accent2" accent3="accent3" accent4="accent4" accent5="accent5" accent6="accent6" hlink="hlink" folHlink="folHlink"/>
  <p:sldLayoutIdLst>
    <p:sldLayoutId id="2147483650" r:id="rId1"/>
    <p:sldLayoutId id="2147483721" r:id="rId2"/>
    <p:sldLayoutId id="2147483722" r:id="rId3"/>
    <p:sldLayoutId id="2147483723" r:id="rId4"/>
    <p:sldLayoutId id="2147483724" r:id="rId5"/>
  </p:sldLayoutIdLst>
  <p:transition spd="med"/>
  <p:txStyles>
    <p:titleStyle>
      <a:lvl1pPr marL="0" marR="0" indent="0" algn="l" defTabSz="825500" rtl="0" latinLnBrk="0">
        <a:lnSpc>
          <a:spcPct val="90000"/>
        </a:lnSpc>
        <a:spcBef>
          <a:spcPts val="0"/>
        </a:spcBef>
        <a:spcAft>
          <a:spcPts val="0"/>
        </a:spcAft>
        <a:buClrTx/>
        <a:buSzTx/>
        <a:buFontTx/>
        <a:buNone/>
        <a:tabLst/>
        <a:defRPr sz="7600" b="0" i="0" u="none" strike="noStrike" cap="none" spc="0" baseline="0">
          <a:ln>
            <a:noFill/>
          </a:ln>
          <a:solidFill>
            <a:srgbClr val="222222"/>
          </a:solidFill>
          <a:uFillTx/>
          <a:latin typeface="+mj-lt"/>
          <a:ea typeface="+mj-ea"/>
          <a:cs typeface="+mj-cs"/>
          <a:sym typeface="Proxima Nova Semibold"/>
        </a:defRPr>
      </a:lvl1pPr>
      <a:lvl2pPr marL="0" marR="0" indent="228600" algn="l" defTabSz="825500" rtl="0" latinLnBrk="0">
        <a:lnSpc>
          <a:spcPct val="90000"/>
        </a:lnSpc>
        <a:spcBef>
          <a:spcPts val="0"/>
        </a:spcBef>
        <a:spcAft>
          <a:spcPts val="0"/>
        </a:spcAft>
        <a:buClrTx/>
        <a:buSzTx/>
        <a:buFontTx/>
        <a:buNone/>
        <a:tabLst/>
        <a:defRPr sz="7600" b="0" i="0" u="none" strike="noStrike" cap="none" spc="0" baseline="0">
          <a:ln>
            <a:noFill/>
          </a:ln>
          <a:solidFill>
            <a:srgbClr val="222222"/>
          </a:solidFill>
          <a:uFillTx/>
          <a:latin typeface="+mj-lt"/>
          <a:ea typeface="+mj-ea"/>
          <a:cs typeface="+mj-cs"/>
          <a:sym typeface="Proxima Nova Semibold"/>
        </a:defRPr>
      </a:lvl2pPr>
      <a:lvl3pPr marL="0" marR="0" indent="457200" algn="l" defTabSz="825500" rtl="0" latinLnBrk="0">
        <a:lnSpc>
          <a:spcPct val="90000"/>
        </a:lnSpc>
        <a:spcBef>
          <a:spcPts val="0"/>
        </a:spcBef>
        <a:spcAft>
          <a:spcPts val="0"/>
        </a:spcAft>
        <a:buClrTx/>
        <a:buSzTx/>
        <a:buFontTx/>
        <a:buNone/>
        <a:tabLst/>
        <a:defRPr sz="7600" b="0" i="0" u="none" strike="noStrike" cap="none" spc="0" baseline="0">
          <a:ln>
            <a:noFill/>
          </a:ln>
          <a:solidFill>
            <a:srgbClr val="222222"/>
          </a:solidFill>
          <a:uFillTx/>
          <a:latin typeface="+mj-lt"/>
          <a:ea typeface="+mj-ea"/>
          <a:cs typeface="+mj-cs"/>
          <a:sym typeface="Proxima Nova Semibold"/>
        </a:defRPr>
      </a:lvl3pPr>
      <a:lvl4pPr marL="0" marR="0" indent="685800" algn="l" defTabSz="825500" rtl="0" latinLnBrk="0">
        <a:lnSpc>
          <a:spcPct val="90000"/>
        </a:lnSpc>
        <a:spcBef>
          <a:spcPts val="0"/>
        </a:spcBef>
        <a:spcAft>
          <a:spcPts val="0"/>
        </a:spcAft>
        <a:buClrTx/>
        <a:buSzTx/>
        <a:buFontTx/>
        <a:buNone/>
        <a:tabLst/>
        <a:defRPr sz="7600" b="0" i="0" u="none" strike="noStrike" cap="none" spc="0" baseline="0">
          <a:ln>
            <a:noFill/>
          </a:ln>
          <a:solidFill>
            <a:srgbClr val="222222"/>
          </a:solidFill>
          <a:uFillTx/>
          <a:latin typeface="+mj-lt"/>
          <a:ea typeface="+mj-ea"/>
          <a:cs typeface="+mj-cs"/>
          <a:sym typeface="Proxima Nova Semibold"/>
        </a:defRPr>
      </a:lvl4pPr>
      <a:lvl5pPr marL="0" marR="0" indent="914400" algn="l" defTabSz="825500" rtl="0" latinLnBrk="0">
        <a:lnSpc>
          <a:spcPct val="90000"/>
        </a:lnSpc>
        <a:spcBef>
          <a:spcPts val="0"/>
        </a:spcBef>
        <a:spcAft>
          <a:spcPts val="0"/>
        </a:spcAft>
        <a:buClrTx/>
        <a:buSzTx/>
        <a:buFontTx/>
        <a:buNone/>
        <a:tabLst/>
        <a:defRPr sz="7600" b="0" i="0" u="none" strike="noStrike" cap="none" spc="0" baseline="0">
          <a:ln>
            <a:noFill/>
          </a:ln>
          <a:solidFill>
            <a:srgbClr val="222222"/>
          </a:solidFill>
          <a:uFillTx/>
          <a:latin typeface="+mj-lt"/>
          <a:ea typeface="+mj-ea"/>
          <a:cs typeface="+mj-cs"/>
          <a:sym typeface="Proxima Nova Semibold"/>
        </a:defRPr>
      </a:lvl5pPr>
      <a:lvl6pPr marL="0" marR="0" indent="1143000" algn="l" defTabSz="825500" rtl="0" latinLnBrk="0">
        <a:lnSpc>
          <a:spcPct val="90000"/>
        </a:lnSpc>
        <a:spcBef>
          <a:spcPts val="0"/>
        </a:spcBef>
        <a:spcAft>
          <a:spcPts val="0"/>
        </a:spcAft>
        <a:buClrTx/>
        <a:buSzTx/>
        <a:buFontTx/>
        <a:buNone/>
        <a:tabLst/>
        <a:defRPr sz="7600" b="0" i="0" u="none" strike="noStrike" cap="none" spc="0" baseline="0">
          <a:ln>
            <a:noFill/>
          </a:ln>
          <a:solidFill>
            <a:srgbClr val="222222"/>
          </a:solidFill>
          <a:uFillTx/>
          <a:latin typeface="+mj-lt"/>
          <a:ea typeface="+mj-ea"/>
          <a:cs typeface="+mj-cs"/>
          <a:sym typeface="Proxima Nova Semibold"/>
        </a:defRPr>
      </a:lvl6pPr>
      <a:lvl7pPr marL="0" marR="0" indent="1371600" algn="l" defTabSz="825500" rtl="0" latinLnBrk="0">
        <a:lnSpc>
          <a:spcPct val="90000"/>
        </a:lnSpc>
        <a:spcBef>
          <a:spcPts val="0"/>
        </a:spcBef>
        <a:spcAft>
          <a:spcPts val="0"/>
        </a:spcAft>
        <a:buClrTx/>
        <a:buSzTx/>
        <a:buFontTx/>
        <a:buNone/>
        <a:tabLst/>
        <a:defRPr sz="7600" b="0" i="0" u="none" strike="noStrike" cap="none" spc="0" baseline="0">
          <a:ln>
            <a:noFill/>
          </a:ln>
          <a:solidFill>
            <a:srgbClr val="222222"/>
          </a:solidFill>
          <a:uFillTx/>
          <a:latin typeface="+mj-lt"/>
          <a:ea typeface="+mj-ea"/>
          <a:cs typeface="+mj-cs"/>
          <a:sym typeface="Proxima Nova Semibold"/>
        </a:defRPr>
      </a:lvl7pPr>
      <a:lvl8pPr marL="0" marR="0" indent="1600200" algn="l" defTabSz="825500" rtl="0" latinLnBrk="0">
        <a:lnSpc>
          <a:spcPct val="90000"/>
        </a:lnSpc>
        <a:spcBef>
          <a:spcPts val="0"/>
        </a:spcBef>
        <a:spcAft>
          <a:spcPts val="0"/>
        </a:spcAft>
        <a:buClrTx/>
        <a:buSzTx/>
        <a:buFontTx/>
        <a:buNone/>
        <a:tabLst/>
        <a:defRPr sz="7600" b="0" i="0" u="none" strike="noStrike" cap="none" spc="0" baseline="0">
          <a:ln>
            <a:noFill/>
          </a:ln>
          <a:solidFill>
            <a:srgbClr val="222222"/>
          </a:solidFill>
          <a:uFillTx/>
          <a:latin typeface="+mj-lt"/>
          <a:ea typeface="+mj-ea"/>
          <a:cs typeface="+mj-cs"/>
          <a:sym typeface="Proxima Nova Semibold"/>
        </a:defRPr>
      </a:lvl8pPr>
      <a:lvl9pPr marL="0" marR="0" indent="1828800" algn="l" defTabSz="825500" rtl="0" latinLnBrk="0">
        <a:lnSpc>
          <a:spcPct val="90000"/>
        </a:lnSpc>
        <a:spcBef>
          <a:spcPts val="0"/>
        </a:spcBef>
        <a:spcAft>
          <a:spcPts val="0"/>
        </a:spcAft>
        <a:buClrTx/>
        <a:buSzTx/>
        <a:buFontTx/>
        <a:buNone/>
        <a:tabLst/>
        <a:defRPr sz="7600" b="0" i="0" u="none" strike="noStrike" cap="none" spc="0" baseline="0">
          <a:ln>
            <a:noFill/>
          </a:ln>
          <a:solidFill>
            <a:srgbClr val="222222"/>
          </a:solidFill>
          <a:uFillTx/>
          <a:latin typeface="+mj-lt"/>
          <a:ea typeface="+mj-ea"/>
          <a:cs typeface="+mj-cs"/>
          <a:sym typeface="Proxima Nova Semibold"/>
        </a:defRPr>
      </a:lvl9pPr>
    </p:titleStyle>
    <p:bodyStyle>
      <a:lvl1pPr marL="0" marR="0" indent="0" algn="l" defTabSz="825500" rtl="0" latinLnBrk="0">
        <a:lnSpc>
          <a:spcPct val="120000"/>
        </a:lnSpc>
        <a:spcBef>
          <a:spcPts val="0"/>
        </a:spcBef>
        <a:spcAft>
          <a:spcPts val="0"/>
        </a:spcAft>
        <a:buClrTx/>
        <a:buSzTx/>
        <a:buFontTx/>
        <a:buNone/>
        <a:tabLst/>
        <a:defRPr sz="3000" b="0" i="0" u="none" strike="noStrike" cap="none" spc="0" baseline="0">
          <a:ln>
            <a:noFill/>
          </a:ln>
          <a:solidFill>
            <a:srgbClr val="222222"/>
          </a:solidFill>
          <a:uFillTx/>
          <a:latin typeface="+mn-lt"/>
          <a:ea typeface="+mn-ea"/>
          <a:cs typeface="+mn-cs"/>
          <a:sym typeface="Proxima Nova"/>
        </a:defRPr>
      </a:lvl1pPr>
      <a:lvl2pPr marL="0" marR="0" indent="228600" algn="l" defTabSz="825500" rtl="0" latinLnBrk="0">
        <a:lnSpc>
          <a:spcPct val="120000"/>
        </a:lnSpc>
        <a:spcBef>
          <a:spcPts val="0"/>
        </a:spcBef>
        <a:spcAft>
          <a:spcPts val="0"/>
        </a:spcAft>
        <a:buClrTx/>
        <a:buSzTx/>
        <a:buFontTx/>
        <a:buNone/>
        <a:tabLst/>
        <a:defRPr sz="3000" b="0" i="0" u="none" strike="noStrike" cap="none" spc="0" baseline="0">
          <a:ln>
            <a:noFill/>
          </a:ln>
          <a:solidFill>
            <a:srgbClr val="222222"/>
          </a:solidFill>
          <a:uFillTx/>
          <a:latin typeface="+mn-lt"/>
          <a:ea typeface="+mn-ea"/>
          <a:cs typeface="+mn-cs"/>
          <a:sym typeface="Proxima Nova"/>
        </a:defRPr>
      </a:lvl2pPr>
      <a:lvl3pPr marL="0" marR="0" indent="457200" algn="l" defTabSz="825500" rtl="0" latinLnBrk="0">
        <a:lnSpc>
          <a:spcPct val="120000"/>
        </a:lnSpc>
        <a:spcBef>
          <a:spcPts val="0"/>
        </a:spcBef>
        <a:spcAft>
          <a:spcPts val="0"/>
        </a:spcAft>
        <a:buClrTx/>
        <a:buSzTx/>
        <a:buFontTx/>
        <a:buNone/>
        <a:tabLst/>
        <a:defRPr sz="3000" b="0" i="0" u="none" strike="noStrike" cap="none" spc="0" baseline="0">
          <a:ln>
            <a:noFill/>
          </a:ln>
          <a:solidFill>
            <a:srgbClr val="222222"/>
          </a:solidFill>
          <a:uFillTx/>
          <a:latin typeface="+mn-lt"/>
          <a:ea typeface="+mn-ea"/>
          <a:cs typeface="+mn-cs"/>
          <a:sym typeface="Proxima Nova"/>
        </a:defRPr>
      </a:lvl3pPr>
      <a:lvl4pPr marL="0" marR="0" indent="685800" algn="l" defTabSz="825500" rtl="0" latinLnBrk="0">
        <a:lnSpc>
          <a:spcPct val="120000"/>
        </a:lnSpc>
        <a:spcBef>
          <a:spcPts val="0"/>
        </a:spcBef>
        <a:spcAft>
          <a:spcPts val="0"/>
        </a:spcAft>
        <a:buClrTx/>
        <a:buSzTx/>
        <a:buFontTx/>
        <a:buNone/>
        <a:tabLst/>
        <a:defRPr sz="3000" b="0" i="0" u="none" strike="noStrike" cap="none" spc="0" baseline="0">
          <a:ln>
            <a:noFill/>
          </a:ln>
          <a:solidFill>
            <a:srgbClr val="222222"/>
          </a:solidFill>
          <a:uFillTx/>
          <a:latin typeface="+mn-lt"/>
          <a:ea typeface="+mn-ea"/>
          <a:cs typeface="+mn-cs"/>
          <a:sym typeface="Proxima Nova"/>
        </a:defRPr>
      </a:lvl4pPr>
      <a:lvl5pPr marL="0" marR="0" indent="914400" algn="l" defTabSz="825500" rtl="0" latinLnBrk="0">
        <a:lnSpc>
          <a:spcPct val="120000"/>
        </a:lnSpc>
        <a:spcBef>
          <a:spcPts val="0"/>
        </a:spcBef>
        <a:spcAft>
          <a:spcPts val="0"/>
        </a:spcAft>
        <a:buClrTx/>
        <a:buSzTx/>
        <a:buFontTx/>
        <a:buNone/>
        <a:tabLst/>
        <a:defRPr sz="3000" b="0" i="0" u="none" strike="noStrike" cap="none" spc="0" baseline="0">
          <a:ln>
            <a:noFill/>
          </a:ln>
          <a:solidFill>
            <a:srgbClr val="222222"/>
          </a:solidFill>
          <a:uFillTx/>
          <a:latin typeface="+mn-lt"/>
          <a:ea typeface="+mn-ea"/>
          <a:cs typeface="+mn-cs"/>
          <a:sym typeface="Proxima Nova"/>
        </a:defRPr>
      </a:lvl5pPr>
      <a:lvl6pPr marL="0" marR="0" indent="1143000" algn="l" defTabSz="825500" rtl="0" latinLnBrk="0">
        <a:lnSpc>
          <a:spcPct val="120000"/>
        </a:lnSpc>
        <a:spcBef>
          <a:spcPts val="0"/>
        </a:spcBef>
        <a:spcAft>
          <a:spcPts val="0"/>
        </a:spcAft>
        <a:buClrTx/>
        <a:buSzTx/>
        <a:buFontTx/>
        <a:buNone/>
        <a:tabLst/>
        <a:defRPr sz="3000" b="0" i="0" u="none" strike="noStrike" cap="none" spc="0" baseline="0">
          <a:ln>
            <a:noFill/>
          </a:ln>
          <a:solidFill>
            <a:srgbClr val="222222"/>
          </a:solidFill>
          <a:uFillTx/>
          <a:latin typeface="+mn-lt"/>
          <a:ea typeface="+mn-ea"/>
          <a:cs typeface="+mn-cs"/>
          <a:sym typeface="Proxima Nova"/>
        </a:defRPr>
      </a:lvl6pPr>
      <a:lvl7pPr marL="0" marR="0" indent="1371600" algn="l" defTabSz="825500" rtl="0" latinLnBrk="0">
        <a:lnSpc>
          <a:spcPct val="120000"/>
        </a:lnSpc>
        <a:spcBef>
          <a:spcPts val="0"/>
        </a:spcBef>
        <a:spcAft>
          <a:spcPts val="0"/>
        </a:spcAft>
        <a:buClrTx/>
        <a:buSzTx/>
        <a:buFontTx/>
        <a:buNone/>
        <a:tabLst/>
        <a:defRPr sz="3000" b="0" i="0" u="none" strike="noStrike" cap="none" spc="0" baseline="0">
          <a:ln>
            <a:noFill/>
          </a:ln>
          <a:solidFill>
            <a:srgbClr val="222222"/>
          </a:solidFill>
          <a:uFillTx/>
          <a:latin typeface="+mn-lt"/>
          <a:ea typeface="+mn-ea"/>
          <a:cs typeface="+mn-cs"/>
          <a:sym typeface="Proxima Nova"/>
        </a:defRPr>
      </a:lvl7pPr>
      <a:lvl8pPr marL="0" marR="0" indent="1600200" algn="l" defTabSz="825500" rtl="0" latinLnBrk="0">
        <a:lnSpc>
          <a:spcPct val="120000"/>
        </a:lnSpc>
        <a:spcBef>
          <a:spcPts val="0"/>
        </a:spcBef>
        <a:spcAft>
          <a:spcPts val="0"/>
        </a:spcAft>
        <a:buClrTx/>
        <a:buSzTx/>
        <a:buFontTx/>
        <a:buNone/>
        <a:tabLst/>
        <a:defRPr sz="3000" b="0" i="0" u="none" strike="noStrike" cap="none" spc="0" baseline="0">
          <a:ln>
            <a:noFill/>
          </a:ln>
          <a:solidFill>
            <a:srgbClr val="222222"/>
          </a:solidFill>
          <a:uFillTx/>
          <a:latin typeface="+mn-lt"/>
          <a:ea typeface="+mn-ea"/>
          <a:cs typeface="+mn-cs"/>
          <a:sym typeface="Proxima Nova"/>
        </a:defRPr>
      </a:lvl8pPr>
      <a:lvl9pPr marL="0" marR="0" indent="1828800" algn="l" defTabSz="825500" rtl="0" latinLnBrk="0">
        <a:lnSpc>
          <a:spcPct val="120000"/>
        </a:lnSpc>
        <a:spcBef>
          <a:spcPts val="0"/>
        </a:spcBef>
        <a:spcAft>
          <a:spcPts val="0"/>
        </a:spcAft>
        <a:buClrTx/>
        <a:buSzTx/>
        <a:buFontTx/>
        <a:buNone/>
        <a:tabLst/>
        <a:defRPr sz="3000" b="0" i="0" u="none" strike="noStrike" cap="none" spc="0" baseline="0">
          <a:ln>
            <a:noFill/>
          </a:ln>
          <a:solidFill>
            <a:srgbClr val="222222"/>
          </a:solidFill>
          <a:uFillTx/>
          <a:latin typeface="+mn-lt"/>
          <a:ea typeface="+mn-ea"/>
          <a:cs typeface="+mn-cs"/>
          <a:sym typeface="Proxima Nova"/>
        </a:defRPr>
      </a:lvl9pPr>
    </p:bodyStyle>
    <p:otherStyle>
      <a:lvl1pPr marL="419100" marR="0" indent="-292100" algn="r" defTabSz="825500" rtl="0" latinLnBrk="0">
        <a:lnSpc>
          <a:spcPct val="100000"/>
        </a:lnSpc>
        <a:spcBef>
          <a:spcPts val="0"/>
        </a:spcBef>
        <a:spcAft>
          <a:spcPts val="0"/>
        </a:spcAft>
        <a:buClrTx/>
        <a:buSzPct val="100000"/>
        <a:buFontTx/>
        <a:buChar char="-"/>
        <a:tabLst/>
        <a:defRPr sz="2400" b="0" i="0" u="none" strike="noStrike" cap="none" spc="0" baseline="0">
          <a:ln>
            <a:noFill/>
          </a:ln>
          <a:solidFill>
            <a:schemeClr val="tx1"/>
          </a:solidFill>
          <a:uFillTx/>
          <a:latin typeface="+mn-lt"/>
          <a:ea typeface="+mn-ea"/>
          <a:cs typeface="+mn-cs"/>
          <a:sym typeface="Proxima Nova"/>
        </a:defRPr>
      </a:lvl1pPr>
      <a:lvl2pPr marL="928076" marR="0" indent="-293076" algn="r" defTabSz="825500" rtl="0" latinLnBrk="0">
        <a:lnSpc>
          <a:spcPct val="100000"/>
        </a:lnSpc>
        <a:spcBef>
          <a:spcPts val="0"/>
        </a:spcBef>
        <a:spcAft>
          <a:spcPts val="0"/>
        </a:spcAft>
        <a:buClrTx/>
        <a:buSzPct val="75000"/>
        <a:buFontTx/>
        <a:buChar char="•"/>
        <a:tabLst/>
        <a:defRPr sz="2400" b="0" i="0" u="none" strike="noStrike" cap="none" spc="0" baseline="0">
          <a:ln>
            <a:noFill/>
          </a:ln>
          <a:solidFill>
            <a:schemeClr val="tx1"/>
          </a:solidFill>
          <a:uFillTx/>
          <a:latin typeface="+mn-lt"/>
          <a:ea typeface="+mn-ea"/>
          <a:cs typeface="+mn-cs"/>
          <a:sym typeface="Proxima Nova"/>
        </a:defRPr>
      </a:lvl2pPr>
      <a:lvl3pPr marL="1563076" marR="0" indent="-293076" algn="r" defTabSz="825500" rtl="0" latinLnBrk="0">
        <a:lnSpc>
          <a:spcPct val="100000"/>
        </a:lnSpc>
        <a:spcBef>
          <a:spcPts val="0"/>
        </a:spcBef>
        <a:spcAft>
          <a:spcPts val="0"/>
        </a:spcAft>
        <a:buClrTx/>
        <a:buSzPct val="75000"/>
        <a:buFontTx/>
        <a:buChar char="•"/>
        <a:tabLst/>
        <a:defRPr sz="2400" b="0" i="0" u="none" strike="noStrike" cap="none" spc="0" baseline="0">
          <a:ln>
            <a:noFill/>
          </a:ln>
          <a:solidFill>
            <a:schemeClr val="tx1"/>
          </a:solidFill>
          <a:uFillTx/>
          <a:latin typeface="+mn-lt"/>
          <a:ea typeface="+mn-ea"/>
          <a:cs typeface="+mn-cs"/>
          <a:sym typeface="Proxima Nova"/>
        </a:defRPr>
      </a:lvl3pPr>
      <a:lvl4pPr marL="2198076" marR="0" indent="-293076" algn="r" defTabSz="825500" rtl="0" latinLnBrk="0">
        <a:lnSpc>
          <a:spcPct val="100000"/>
        </a:lnSpc>
        <a:spcBef>
          <a:spcPts val="0"/>
        </a:spcBef>
        <a:spcAft>
          <a:spcPts val="0"/>
        </a:spcAft>
        <a:buClrTx/>
        <a:buSzPct val="75000"/>
        <a:buFontTx/>
        <a:buChar char="•"/>
        <a:tabLst/>
        <a:defRPr sz="2400" b="0" i="0" u="none" strike="noStrike" cap="none" spc="0" baseline="0">
          <a:ln>
            <a:noFill/>
          </a:ln>
          <a:solidFill>
            <a:schemeClr val="tx1"/>
          </a:solidFill>
          <a:uFillTx/>
          <a:latin typeface="+mn-lt"/>
          <a:ea typeface="+mn-ea"/>
          <a:cs typeface="+mn-cs"/>
          <a:sym typeface="Proxima Nova"/>
        </a:defRPr>
      </a:lvl4pPr>
      <a:lvl5pPr marL="2833076" marR="0" indent="-293076" algn="r" defTabSz="825500" rtl="0" latinLnBrk="0">
        <a:lnSpc>
          <a:spcPct val="100000"/>
        </a:lnSpc>
        <a:spcBef>
          <a:spcPts val="0"/>
        </a:spcBef>
        <a:spcAft>
          <a:spcPts val="0"/>
        </a:spcAft>
        <a:buClrTx/>
        <a:buSzPct val="75000"/>
        <a:buFontTx/>
        <a:buChar char="•"/>
        <a:tabLst/>
        <a:defRPr sz="2400" b="0" i="0" u="none" strike="noStrike" cap="none" spc="0" baseline="0">
          <a:ln>
            <a:noFill/>
          </a:ln>
          <a:solidFill>
            <a:schemeClr val="tx1"/>
          </a:solidFill>
          <a:uFillTx/>
          <a:latin typeface="+mn-lt"/>
          <a:ea typeface="+mn-ea"/>
          <a:cs typeface="+mn-cs"/>
          <a:sym typeface="Proxima Nova"/>
        </a:defRPr>
      </a:lvl5pPr>
      <a:lvl6pPr marL="3468077" marR="0" indent="-293077" algn="r" defTabSz="825500" rtl="0" latinLnBrk="0">
        <a:lnSpc>
          <a:spcPct val="100000"/>
        </a:lnSpc>
        <a:spcBef>
          <a:spcPts val="0"/>
        </a:spcBef>
        <a:spcAft>
          <a:spcPts val="0"/>
        </a:spcAft>
        <a:buClrTx/>
        <a:buSzPct val="75000"/>
        <a:buFontTx/>
        <a:buChar char="•"/>
        <a:tabLst/>
        <a:defRPr sz="2400" b="0" i="0" u="none" strike="noStrike" cap="none" spc="0" baseline="0">
          <a:ln>
            <a:noFill/>
          </a:ln>
          <a:solidFill>
            <a:schemeClr val="tx1"/>
          </a:solidFill>
          <a:uFillTx/>
          <a:latin typeface="+mn-lt"/>
          <a:ea typeface="+mn-ea"/>
          <a:cs typeface="+mn-cs"/>
          <a:sym typeface="Proxima Nova"/>
        </a:defRPr>
      </a:lvl6pPr>
      <a:lvl7pPr marL="4103077" marR="0" indent="-293077" algn="r" defTabSz="825500" rtl="0" latinLnBrk="0">
        <a:lnSpc>
          <a:spcPct val="100000"/>
        </a:lnSpc>
        <a:spcBef>
          <a:spcPts val="0"/>
        </a:spcBef>
        <a:spcAft>
          <a:spcPts val="0"/>
        </a:spcAft>
        <a:buClrTx/>
        <a:buSzPct val="75000"/>
        <a:buFontTx/>
        <a:buChar char="•"/>
        <a:tabLst/>
        <a:defRPr sz="2400" b="0" i="0" u="none" strike="noStrike" cap="none" spc="0" baseline="0">
          <a:ln>
            <a:noFill/>
          </a:ln>
          <a:solidFill>
            <a:schemeClr val="tx1"/>
          </a:solidFill>
          <a:uFillTx/>
          <a:latin typeface="+mn-lt"/>
          <a:ea typeface="+mn-ea"/>
          <a:cs typeface="+mn-cs"/>
          <a:sym typeface="Proxima Nova"/>
        </a:defRPr>
      </a:lvl7pPr>
      <a:lvl8pPr marL="4738077" marR="0" indent="-293077" algn="r" defTabSz="825500" rtl="0" latinLnBrk="0">
        <a:lnSpc>
          <a:spcPct val="100000"/>
        </a:lnSpc>
        <a:spcBef>
          <a:spcPts val="0"/>
        </a:spcBef>
        <a:spcAft>
          <a:spcPts val="0"/>
        </a:spcAft>
        <a:buClrTx/>
        <a:buSzPct val="75000"/>
        <a:buFontTx/>
        <a:buChar char="•"/>
        <a:tabLst/>
        <a:defRPr sz="2400" b="0" i="0" u="none" strike="noStrike" cap="none" spc="0" baseline="0">
          <a:ln>
            <a:noFill/>
          </a:ln>
          <a:solidFill>
            <a:schemeClr val="tx1"/>
          </a:solidFill>
          <a:uFillTx/>
          <a:latin typeface="+mn-lt"/>
          <a:ea typeface="+mn-ea"/>
          <a:cs typeface="+mn-cs"/>
          <a:sym typeface="Proxima Nova"/>
        </a:defRPr>
      </a:lvl8pPr>
      <a:lvl9pPr marL="5373077" marR="0" indent="-293077" algn="r" defTabSz="825500" rtl="0" latinLnBrk="0">
        <a:lnSpc>
          <a:spcPct val="100000"/>
        </a:lnSpc>
        <a:spcBef>
          <a:spcPts val="0"/>
        </a:spcBef>
        <a:spcAft>
          <a:spcPts val="0"/>
        </a:spcAft>
        <a:buClrTx/>
        <a:buSzPct val="75000"/>
        <a:buFontTx/>
        <a:buChar char="•"/>
        <a:tabLst/>
        <a:defRPr sz="2400" b="0" i="0" u="none" strike="noStrike" cap="none" spc="0" baseline="0">
          <a:ln>
            <a:noFill/>
          </a:ln>
          <a:solidFill>
            <a:schemeClr val="tx1"/>
          </a:solidFill>
          <a:uFillTx/>
          <a:latin typeface="+mn-lt"/>
          <a:ea typeface="+mn-ea"/>
          <a:cs typeface="+mn-cs"/>
          <a:sym typeface="Proxima Nov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49276"/>
            <a:ext cx="16459200" cy="228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3200401"/>
            <a:ext cx="16459200" cy="90519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12712701"/>
            <a:ext cx="42672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1D8BD707-D9CF-40AE-B4C6-C98DA3205C09}" type="datetimeFigureOut">
              <a:rPr lang="en-US" smtClean="0"/>
              <a:pPr/>
              <a:t>5/24/2023</a:t>
            </a:fld>
            <a:endParaRPr lang="en-US"/>
          </a:p>
        </p:txBody>
      </p:sp>
      <p:sp>
        <p:nvSpPr>
          <p:cNvPr id="5" name="Footer Placeholder 4"/>
          <p:cNvSpPr>
            <a:spLocks noGrp="1"/>
          </p:cNvSpPr>
          <p:nvPr>
            <p:ph type="ftr" sz="quarter" idx="3"/>
          </p:nvPr>
        </p:nvSpPr>
        <p:spPr>
          <a:xfrm>
            <a:off x="6248400" y="12712701"/>
            <a:ext cx="57912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12712701"/>
            <a:ext cx="42672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39715253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49276"/>
            <a:ext cx="16459200" cy="228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3200401"/>
            <a:ext cx="16459200" cy="90519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12712701"/>
            <a:ext cx="42672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1D8BD707-D9CF-40AE-B4C6-C98DA3205C09}" type="datetimeFigureOut">
              <a:rPr lang="en-US" smtClean="0"/>
              <a:pPr/>
              <a:t>5/24/2023</a:t>
            </a:fld>
            <a:endParaRPr lang="en-US"/>
          </a:p>
        </p:txBody>
      </p:sp>
      <p:sp>
        <p:nvSpPr>
          <p:cNvPr id="5" name="Footer Placeholder 4"/>
          <p:cNvSpPr>
            <a:spLocks noGrp="1"/>
          </p:cNvSpPr>
          <p:nvPr>
            <p:ph type="ftr" sz="quarter" idx="3"/>
          </p:nvPr>
        </p:nvSpPr>
        <p:spPr>
          <a:xfrm>
            <a:off x="6248400" y="12712701"/>
            <a:ext cx="57912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12712701"/>
            <a:ext cx="42672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65757173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5.png"/><Relationship Id="rId3" Type="http://schemas.openxmlformats.org/officeDocument/2006/relationships/image" Target="../media/image22.png"/><Relationship Id="rId7" Type="http://schemas.openxmlformats.org/officeDocument/2006/relationships/image" Target="../media/image20.png"/><Relationship Id="rId12"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14.png"/><Relationship Id="rId5" Type="http://schemas.openxmlformats.org/officeDocument/2006/relationships/image" Target="../media/image18.png"/><Relationship Id="rId1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23.svg"/><Relationship Id="rId9" Type="http://schemas.openxmlformats.org/officeDocument/2006/relationships/image" Target="../media/image12.png"/><Relationship Id="rId1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5.png"/><Relationship Id="rId3" Type="http://schemas.openxmlformats.org/officeDocument/2006/relationships/image" Target="../media/image22.png"/><Relationship Id="rId7" Type="http://schemas.openxmlformats.org/officeDocument/2006/relationships/image" Target="../media/image20.png"/><Relationship Id="rId12"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14.png"/><Relationship Id="rId5" Type="http://schemas.openxmlformats.org/officeDocument/2006/relationships/image" Target="../media/image18.png"/><Relationship Id="rId1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23.svg"/><Relationship Id="rId9" Type="http://schemas.openxmlformats.org/officeDocument/2006/relationships/image" Target="../media/image12.png"/><Relationship Id="rId1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image" Target="../media/image6.jpg"/><Relationship Id="rId4" Type="http://schemas.openxmlformats.org/officeDocument/2006/relationships/image" Target="../media/image12.png"/><Relationship Id="rId9" Type="http://schemas.openxmlformats.org/officeDocument/2006/relationships/image" Target="../media/image23.sv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8.jpe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4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8.jpeg"/></Relationships>
</file>

<file path=ppt/slides/_rels/slide6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23.svg"/><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58">
            <a:extLst>
              <a:ext uri="{FF2B5EF4-FFF2-40B4-BE49-F238E27FC236}">
                <a16:creationId xmlns="" xmlns:a16="http://schemas.microsoft.com/office/drawing/2014/main" id="{9D532453-B13E-8DEF-6462-CFD46BB7B07F}"/>
              </a:ext>
            </a:extLst>
          </p:cNvPr>
          <p:cNvPicPr>
            <a:picLocks noChangeAspect="1"/>
          </p:cNvPicPr>
          <p:nvPr/>
        </p:nvPicPr>
        <p:blipFill>
          <a:blip r:embed="rId2"/>
          <a:stretch>
            <a:fillRect/>
          </a:stretch>
        </p:blipFill>
        <p:spPr>
          <a:xfrm>
            <a:off x="1" y="7373"/>
            <a:ext cx="24384000" cy="12678305"/>
          </a:xfrm>
          <a:prstGeom prst="rect">
            <a:avLst/>
          </a:prstGeom>
        </p:spPr>
      </p:pic>
      <p:grpSp>
        <p:nvGrpSpPr>
          <p:cNvPr id="38" name="Group 38"/>
          <p:cNvGrpSpPr>
            <a:grpSpLocks noChangeAspect="1"/>
          </p:cNvGrpSpPr>
          <p:nvPr/>
        </p:nvGrpSpPr>
        <p:grpSpPr>
          <a:xfrm>
            <a:off x="4923379" y="10238533"/>
            <a:ext cx="15850" cy="1254658"/>
            <a:chOff x="0" y="0"/>
            <a:chExt cx="15849" cy="1254658"/>
          </a:xfrm>
        </p:grpSpPr>
        <p:sp>
          <p:nvSpPr>
            <p:cNvPr id="39" name="Freeform 39"/>
            <p:cNvSpPr/>
            <p:nvPr/>
          </p:nvSpPr>
          <p:spPr>
            <a:xfrm>
              <a:off x="0" y="0"/>
              <a:ext cx="15875" cy="1254633"/>
            </a:xfrm>
            <a:custGeom>
              <a:avLst/>
              <a:gdLst/>
              <a:ahLst/>
              <a:cxnLst/>
              <a:rect l="l" t="t" r="r" b="b"/>
              <a:pathLst>
                <a:path w="15875" h="1254633">
                  <a:moveTo>
                    <a:pt x="0" y="0"/>
                  </a:moveTo>
                  <a:lnTo>
                    <a:pt x="0" y="1254633"/>
                  </a:lnTo>
                  <a:lnTo>
                    <a:pt x="15875" y="1254633"/>
                  </a:lnTo>
                  <a:lnTo>
                    <a:pt x="15875" y="0"/>
                  </a:lnTo>
                </a:path>
              </a:pathLst>
            </a:custGeom>
            <a:solidFill>
              <a:srgbClr val="C6C6C6"/>
            </a:solidFill>
          </p:spPr>
        </p:sp>
      </p:grpSp>
      <p:grpSp>
        <p:nvGrpSpPr>
          <p:cNvPr id="71" name="Group 71"/>
          <p:cNvGrpSpPr>
            <a:grpSpLocks noChangeAspect="1"/>
          </p:cNvGrpSpPr>
          <p:nvPr/>
        </p:nvGrpSpPr>
        <p:grpSpPr>
          <a:xfrm>
            <a:off x="8796881" y="10238533"/>
            <a:ext cx="15850" cy="1254658"/>
            <a:chOff x="0" y="0"/>
            <a:chExt cx="15849" cy="1254658"/>
          </a:xfrm>
        </p:grpSpPr>
        <p:sp>
          <p:nvSpPr>
            <p:cNvPr id="72" name="Freeform 72"/>
            <p:cNvSpPr/>
            <p:nvPr/>
          </p:nvSpPr>
          <p:spPr>
            <a:xfrm>
              <a:off x="0" y="0"/>
              <a:ext cx="15875" cy="1254633"/>
            </a:xfrm>
            <a:custGeom>
              <a:avLst/>
              <a:gdLst/>
              <a:ahLst/>
              <a:cxnLst/>
              <a:rect l="l" t="t" r="r" b="b"/>
              <a:pathLst>
                <a:path w="15875" h="1254633">
                  <a:moveTo>
                    <a:pt x="0" y="0"/>
                  </a:moveTo>
                  <a:lnTo>
                    <a:pt x="0" y="1254633"/>
                  </a:lnTo>
                  <a:lnTo>
                    <a:pt x="15875" y="1254633"/>
                  </a:lnTo>
                  <a:lnTo>
                    <a:pt x="15875" y="0"/>
                  </a:lnTo>
                </a:path>
              </a:pathLst>
            </a:custGeom>
            <a:solidFill>
              <a:srgbClr val="C6C6C6"/>
            </a:solidFill>
          </p:spPr>
        </p:sp>
      </p:grpSp>
      <p:pic>
        <p:nvPicPr>
          <p:cNvPr id="83" name="Picture 83" descr="Logo, company name&#10;&#10;Description automatically generated">
            <a:extLst>
              <a:ext uri="{FF2B5EF4-FFF2-40B4-BE49-F238E27FC236}">
                <a16:creationId xmlns="" xmlns:a16="http://schemas.microsoft.com/office/drawing/2014/main" id="{B816B6D0-937F-4ECA-AB5A-B2BF51930169}"/>
              </a:ext>
            </a:extLst>
          </p:cNvPr>
          <p:cNvPicPr>
            <a:picLocks noChangeAspect="1"/>
          </p:cNvPicPr>
          <p:nvPr/>
        </p:nvPicPr>
        <p:blipFill>
          <a:blip r:embed="rId3"/>
          <a:stretch>
            <a:fillRect/>
          </a:stretch>
        </p:blipFill>
        <p:spPr>
          <a:xfrm>
            <a:off x="2030081" y="3093191"/>
            <a:ext cx="7499230" cy="1864942"/>
          </a:xfrm>
          <a:prstGeom prst="rect">
            <a:avLst/>
          </a:prstGeom>
        </p:spPr>
      </p:pic>
      <p:sp>
        <p:nvSpPr>
          <p:cNvPr id="2" name="Rectangle 1">
            <a:extLst>
              <a:ext uri="{FF2B5EF4-FFF2-40B4-BE49-F238E27FC236}">
                <a16:creationId xmlns="" xmlns:a16="http://schemas.microsoft.com/office/drawing/2014/main" id="{6E8F8922-98B3-EFFE-2AE1-50761FA2D405}"/>
              </a:ext>
            </a:extLst>
          </p:cNvPr>
          <p:cNvSpPr/>
          <p:nvPr/>
        </p:nvSpPr>
        <p:spPr>
          <a:xfrm>
            <a:off x="0" y="12444684"/>
            <a:ext cx="24388764" cy="1190069"/>
          </a:xfrm>
          <a:prstGeom prst="rect">
            <a:avLst/>
          </a:prstGeom>
          <a:solidFill>
            <a:srgbClr val="0070C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defTabSz="1651000"/>
            <a:endParaRPr lang="en-US" sz="6400" kern="1200" dirty="0">
              <a:solidFill>
                <a:srgbClr val="FFFFFF"/>
              </a:solidFill>
              <a:latin typeface="Helvetica Light"/>
              <a:ea typeface="Helvetica Light"/>
              <a:cs typeface="Helvetica Light"/>
              <a:sym typeface="Helvetica Light"/>
            </a:endParaRPr>
          </a:p>
        </p:txBody>
      </p:sp>
      <p:sp>
        <p:nvSpPr>
          <p:cNvPr id="4" name="TextBox 3">
            <a:extLst>
              <a:ext uri="{FF2B5EF4-FFF2-40B4-BE49-F238E27FC236}">
                <a16:creationId xmlns="" xmlns:a16="http://schemas.microsoft.com/office/drawing/2014/main" id="{B6C24BAB-81AD-FE74-B29E-8F47DA69F198}"/>
              </a:ext>
            </a:extLst>
          </p:cNvPr>
          <p:cNvSpPr txBox="1"/>
          <p:nvPr/>
        </p:nvSpPr>
        <p:spPr>
          <a:xfrm>
            <a:off x="1055916" y="12685678"/>
            <a:ext cx="22272168" cy="4821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defTabSz="1651000"/>
            <a:r>
              <a:rPr lang="en-US" sz="180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Anguilla     |   Aruba     |    Bonaire    |    British Virgin Islands   |  Cayman Islands   |  Curaçao  |   Montserrat  |  Saba   |  Saint </a:t>
            </a:r>
            <a:r>
              <a:rPr lang="en-US" sz="1800" kern="120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Barthélemy</a:t>
            </a:r>
            <a:r>
              <a:rPr lang="en-US" sz="180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  |  Sint Eustatius  |  Sint Maarten  |   Turks &amp; Caicos Islands</a:t>
            </a:r>
          </a:p>
        </p:txBody>
      </p:sp>
      <p:pic>
        <p:nvPicPr>
          <p:cNvPr id="5" name="Picture 4">
            <a:extLst>
              <a:ext uri="{FF2B5EF4-FFF2-40B4-BE49-F238E27FC236}">
                <a16:creationId xmlns="" xmlns:a16="http://schemas.microsoft.com/office/drawing/2014/main" id="{C8209CD9-ECEE-3749-B444-2A4A8DB6A5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4095" y="10226912"/>
            <a:ext cx="12453255" cy="1436914"/>
          </a:xfrm>
          <a:prstGeom prst="rect">
            <a:avLst/>
          </a:prstGeom>
        </p:spPr>
      </p:pic>
      <p:sp>
        <p:nvSpPr>
          <p:cNvPr id="9" name="TextBox 8">
            <a:extLst>
              <a:ext uri="{FF2B5EF4-FFF2-40B4-BE49-F238E27FC236}">
                <a16:creationId xmlns="" xmlns:a16="http://schemas.microsoft.com/office/drawing/2014/main" id="{2284B205-FB84-CC77-3DDB-7CD35D1284D6}"/>
              </a:ext>
            </a:extLst>
          </p:cNvPr>
          <p:cNvSpPr txBox="1"/>
          <p:nvPr/>
        </p:nvSpPr>
        <p:spPr>
          <a:xfrm>
            <a:off x="1817250" y="6346525"/>
            <a:ext cx="12230100" cy="1446550"/>
          </a:xfrm>
          <a:prstGeom prst="rect">
            <a:avLst/>
          </a:prstGeom>
          <a:noFill/>
        </p:spPr>
        <p:txBody>
          <a:bodyPr wrap="square">
            <a:spAutoFit/>
          </a:bodyPr>
          <a:lstStyle/>
          <a:p>
            <a:pPr algn="l"/>
            <a:r>
              <a:rPr lang="en-US" sz="4400" b="1" spc="-300" dirty="0">
                <a:solidFill>
                  <a:srgbClr val="1D295B"/>
                </a:solidFill>
                <a:latin typeface="Montserrat" pitchFamily="2" charset="77"/>
                <a:ea typeface="Arial" charset="0"/>
                <a:cs typeface="Arial" charset="0"/>
              </a:rPr>
              <a:t>RESEMBID PORTFOLIO</a:t>
            </a:r>
          </a:p>
          <a:p>
            <a:pPr algn="l"/>
            <a:r>
              <a:rPr lang="en-US" sz="4400" b="1" spc="-300" dirty="0">
                <a:solidFill>
                  <a:srgbClr val="1D295B"/>
                </a:solidFill>
                <a:latin typeface="Montserrat" pitchFamily="2" charset="77"/>
                <a:ea typeface="Arial" charset="0"/>
                <a:cs typeface="Arial" charset="0"/>
              </a:rPr>
              <a:t>Project Fiches as of </a:t>
            </a:r>
            <a:r>
              <a:rPr lang="en-US" sz="4400" b="1" spc="-300" dirty="0" smtClean="0">
                <a:solidFill>
                  <a:srgbClr val="1D295B"/>
                </a:solidFill>
                <a:latin typeface="Montserrat" pitchFamily="2" charset="77"/>
                <a:ea typeface="Arial" charset="0"/>
                <a:cs typeface="Arial" charset="0"/>
              </a:rPr>
              <a:t>30 April </a:t>
            </a:r>
            <a:r>
              <a:rPr lang="en-US" sz="4400" b="1" spc="-300" dirty="0">
                <a:solidFill>
                  <a:srgbClr val="1D295B"/>
                </a:solidFill>
                <a:latin typeface="Montserrat" pitchFamily="2" charset="77"/>
                <a:ea typeface="Arial" charset="0"/>
                <a:cs typeface="Arial" charset="0"/>
              </a:rPr>
              <a:t>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34C4A2B0-C3DA-2606-B086-A4EADECA7DEE}"/>
              </a:ext>
            </a:extLst>
          </p:cNvPr>
          <p:cNvPicPr>
            <a:picLocks noChangeAspect="1"/>
          </p:cNvPicPr>
          <p:nvPr/>
        </p:nvPicPr>
        <p:blipFill>
          <a:blip r:embed="rId3"/>
          <a:stretch>
            <a:fillRect/>
          </a:stretch>
        </p:blipFill>
        <p:spPr>
          <a:xfrm>
            <a:off x="1135118" y="520262"/>
            <a:ext cx="2895600" cy="1929193"/>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828939240"/>
              </p:ext>
            </p:extLst>
          </p:nvPr>
        </p:nvGraphicFramePr>
        <p:xfrm>
          <a:off x="1135118" y="520262"/>
          <a:ext cx="22528923" cy="10331859"/>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295127">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b="0" i="0" u="none" strike="noStrike" cap="none" spc="0" baseline="0" dirty="0">
                          <a:ln>
                            <a:noFill/>
                          </a:ln>
                          <a:solidFill>
                            <a:schemeClr val="tx1"/>
                          </a:solidFill>
                          <a:uFillTx/>
                          <a:latin typeface="Montserrat" pitchFamily="2" charset="77"/>
                          <a:ea typeface="+mn-ea"/>
                          <a:cs typeface="+mn-cs"/>
                          <a:sym typeface="Proxima Nova"/>
                        </a:rPr>
                        <a:t>CURAÇAO</a:t>
                      </a:r>
                      <a:endParaRPr lang="en-GB" sz="4400" b="0" i="0" u="none" strike="noStrike" cap="none" spc="0" baseline="0" dirty="0">
                        <a:ln>
                          <a:noFill/>
                        </a:ln>
                        <a:solidFill>
                          <a:schemeClr val="tx1"/>
                        </a:solidFill>
                        <a:uFillTx/>
                        <a:latin typeface="Montserrat" pitchFamily="2" charset="77"/>
                        <a:ea typeface="+mn-ea"/>
                        <a:cs typeface="+mn-cs"/>
                        <a:sym typeface="Proxima Nova"/>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RES-51/CUR</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3776">
                <a:tc gridSpan="3">
                  <a:txBody>
                    <a:bodyPr/>
                    <a:lstStyle/>
                    <a:p>
                      <a:pPr marL="127000" marR="0" lvl="0" indent="0" algn="ctr">
                        <a:lnSpc>
                          <a:spcPct val="100000"/>
                        </a:lnSpc>
                        <a:spcBef>
                          <a:spcPts val="0"/>
                        </a:spcBef>
                        <a:spcAft>
                          <a:spcPts val="0"/>
                        </a:spcAft>
                        <a:buNone/>
                      </a:pPr>
                      <a:r>
                        <a:rPr lang="en-GB" sz="2800" b="1" i="0" u="none" strike="noStrike" cap="none" spc="0" baseline="0" dirty="0">
                          <a:ln>
                            <a:noFill/>
                          </a:ln>
                          <a:solidFill>
                            <a:schemeClr val="bg1"/>
                          </a:solidFill>
                          <a:uFillTx/>
                          <a:latin typeface="Montserrat" pitchFamily="2" charset="77"/>
                          <a:ea typeface="+mn-ea"/>
                          <a:cs typeface="+mn-cs"/>
                          <a:sym typeface="Proxima Nova"/>
                        </a:rPr>
                        <a:t>Transforming Waste to Value</a:t>
                      </a:r>
                      <a:r>
                        <a:rPr lang="en-GB" sz="2800" b="0" i="0" u="none" strike="noStrike" cap="none" spc="0" baseline="0" dirty="0">
                          <a:ln>
                            <a:noFill/>
                          </a:ln>
                          <a:solidFill>
                            <a:schemeClr val="bg1"/>
                          </a:solidFill>
                          <a:uFillTx/>
                          <a:latin typeface="Montserrat" pitchFamily="2" charset="77"/>
                          <a:ea typeface="+mn-ea"/>
                          <a:cs typeface="+mn-cs"/>
                          <a:sym typeface="Proxima Nova"/>
                        </a:rPr>
                        <a:t>: </a:t>
                      </a:r>
                    </a:p>
                    <a:p>
                      <a:pPr marL="127000" marR="0" lvl="0" indent="0" algn="ctr">
                        <a:lnSpc>
                          <a:spcPct val="100000"/>
                        </a:lnSpc>
                        <a:spcBef>
                          <a:spcPts val="0"/>
                        </a:spcBef>
                        <a:spcAft>
                          <a:spcPts val="0"/>
                        </a:spcAft>
                        <a:buNone/>
                      </a:pPr>
                      <a:r>
                        <a:rPr lang="en-GB" sz="2800" b="0" i="0" u="none" strike="noStrike" cap="none" spc="0" baseline="0" dirty="0">
                          <a:ln>
                            <a:noFill/>
                          </a:ln>
                          <a:solidFill>
                            <a:schemeClr val="bg1"/>
                          </a:solidFill>
                          <a:uFillTx/>
                          <a:latin typeface="Montserrat" pitchFamily="2" charset="77"/>
                          <a:ea typeface="+mn-ea"/>
                          <a:cs typeface="+mn-cs"/>
                          <a:sym typeface="Proxima Nova"/>
                        </a:rPr>
                        <a:t>Developing a sustainable, circular and resilient solid waste management structure for Curaçao</a:t>
                      </a:r>
                      <a:endParaRPr lang="en-US" sz="2800" b="0" i="0" u="none" strike="noStrike" cap="none" spc="0" baseline="0" dirty="0">
                        <a:ln>
                          <a:noFill/>
                        </a:ln>
                        <a:solidFill>
                          <a:schemeClr val="bg1"/>
                        </a:solidFill>
                        <a:uFillTx/>
                        <a:latin typeface="Montserrat" pitchFamily="2" charset="77"/>
                        <a:ea typeface="+mn-ea"/>
                        <a:cs typeface="+mn-cs"/>
                        <a:sym typeface="Proxima Nov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572685">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€ 791,298</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rgbClr val="8F1A4B"/>
                          </a:solidFill>
                          <a:uFillTx/>
                          <a:latin typeface="Montserrat" pitchFamily="2" charset="77"/>
                          <a:ea typeface="+mn-ea"/>
                          <a:cs typeface="+mn-cs"/>
                          <a:sym typeface="Proxima Nova"/>
                        </a:rPr>
                        <a:t>Project under implementation</a:t>
                      </a:r>
                      <a:endParaRPr lang="en-GB" sz="2800" b="0" i="0" u="none" strike="noStrike" cap="none" spc="0" baseline="0" dirty="0">
                        <a:ln>
                          <a:noFill/>
                        </a:ln>
                        <a:solidFill>
                          <a:schemeClr val="bg1"/>
                        </a:solidFill>
                        <a:uFillTx/>
                        <a:latin typeface="Montserrat" pitchFamily="2" charset="77"/>
                        <a:ea typeface="+mn-ea"/>
                        <a:cs typeface="+mn-cs"/>
                        <a:sym typeface="Proxima Nova"/>
                      </a:endParaRP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SELIKOR N.V.</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63478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15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20/12/2022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19/03/2024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35292">
                <a:tc gridSpan="3">
                  <a:txBody>
                    <a:bodyPr/>
                    <a:lstStyle/>
                    <a:p>
                      <a:pPr marL="419100" marR="0" lvl="0" indent="-29210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Increased availability of data and research for the formulation and implementation of circular and sustainable solid waste management strategies and for improved renewable energy in </a:t>
                      </a:r>
                      <a:r>
                        <a:rPr lang="en-GB" sz="2800" b="0" i="0" u="none" strike="noStrike" cap="none" spc="0" baseline="0" dirty="0" err="1">
                          <a:ln>
                            <a:noFill/>
                          </a:ln>
                          <a:solidFill>
                            <a:schemeClr val="tx1"/>
                          </a:solidFill>
                          <a:uFillTx/>
                          <a:latin typeface="Montserrat" pitchFamily="2" charset="77"/>
                          <a:ea typeface="+mn-ea"/>
                          <a:cs typeface="+mn-cs"/>
                          <a:sym typeface="Proxima Nova"/>
                        </a:rPr>
                        <a:t>Curaçao</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p>
                      <a:pPr marL="127000" marR="0" lvl="0" indent="0" algn="ctr" defTabSz="825500" rtl="0" latinLnBrk="0">
                        <a:lnSpc>
                          <a:spcPct val="100000"/>
                        </a:lnSpc>
                        <a:spcBef>
                          <a:spcPts val="0"/>
                        </a:spcBef>
                        <a:spcAft>
                          <a:spcPts val="0"/>
                        </a:spcAft>
                        <a:buClrTx/>
                        <a:buSzPct val="100000"/>
                        <a:buFontTx/>
                        <a:buNone/>
                        <a:tabLst/>
                      </a:pPr>
                      <a:endParaRPr lang="en-GB" sz="2000" b="0" i="0" u="none" strike="noStrike" cap="none" spc="0" baseline="0" dirty="0">
                        <a:ln>
                          <a:noFill/>
                        </a:ln>
                        <a:solidFill>
                          <a:schemeClr val="tx1"/>
                        </a:solidFill>
                        <a:uFillTx/>
                        <a:latin typeface="Montserrat" pitchFamily="2" charset="77"/>
                        <a:ea typeface="+mn-ea"/>
                        <a:cs typeface="+mn-cs"/>
                        <a:sym typeface="Proxima Nova"/>
                      </a:endParaRPr>
                    </a:p>
                    <a:p>
                      <a:pPr marL="419100" marR="0" lvl="0" indent="-292100" algn="ctr" defTabSz="825500" rtl="0" latinLnBrk="0">
                        <a:lnSpc>
                          <a:spcPct val="100000"/>
                        </a:lnSpc>
                        <a:spcBef>
                          <a:spcPts val="0"/>
                        </a:spcBef>
                        <a:spcAft>
                          <a:spcPts val="0"/>
                        </a:spcAft>
                        <a:buClrTx/>
                        <a:buSzPct val="100000"/>
                        <a:buFontTx/>
                        <a:buNone/>
                        <a:tabLst/>
                      </a:pPr>
                      <a:r>
                        <a:rPr lang="en-US" sz="2800" b="0" i="0" u="none" strike="noStrike" cap="none" spc="0" baseline="0" noProof="0" dirty="0">
                          <a:ln>
                            <a:noFill/>
                          </a:ln>
                          <a:solidFill>
                            <a:schemeClr val="tx1"/>
                          </a:solidFill>
                          <a:uFillTx/>
                          <a:latin typeface="Montserrat" pitchFamily="2" charset="77"/>
                          <a:ea typeface="+mn-ea"/>
                          <a:cs typeface="+mn-cs"/>
                          <a:sym typeface="Proxima Nova"/>
                        </a:rPr>
                        <a:t>TO ACHIEVE:</a:t>
                      </a:r>
                    </a:p>
                    <a:p>
                      <a:pPr marL="641350" marR="0" lvl="0" indent="-514350" algn="l" defTabSz="825500" rtl="0" latinLnBrk="0">
                        <a:lnSpc>
                          <a:spcPct val="100000"/>
                        </a:lnSpc>
                        <a:spcBef>
                          <a:spcPts val="0"/>
                        </a:spcBef>
                        <a:spcAft>
                          <a:spcPts val="0"/>
                        </a:spcAft>
                        <a:buClrTx/>
                        <a:buSzPct val="100000"/>
                        <a:buFontTx/>
                        <a:buAutoNum type="arabicPeriod"/>
                        <a:tabLst/>
                      </a:pPr>
                      <a:r>
                        <a:rPr lang="en-GB" sz="2800" b="0" i="0" u="none" strike="noStrike" cap="none" spc="0" baseline="0" dirty="0">
                          <a:ln>
                            <a:noFill/>
                          </a:ln>
                          <a:solidFill>
                            <a:schemeClr val="tx1"/>
                          </a:solidFill>
                          <a:uFillTx/>
                          <a:latin typeface="Montserrat" pitchFamily="2" charset="77"/>
                          <a:ea typeface="+mn-ea"/>
                          <a:cs typeface="+mn-cs"/>
                          <a:sym typeface="Proxima Nova"/>
                        </a:rPr>
                        <a:t>Waste Characterisation Study </a:t>
                      </a:r>
                    </a:p>
                    <a:p>
                      <a:pPr marL="641350" marR="0" lvl="0" indent="-514350" algn="l" defTabSz="825500" rtl="0" latinLnBrk="0">
                        <a:lnSpc>
                          <a:spcPct val="100000"/>
                        </a:lnSpc>
                        <a:spcBef>
                          <a:spcPts val="0"/>
                        </a:spcBef>
                        <a:spcAft>
                          <a:spcPts val="0"/>
                        </a:spcAft>
                        <a:buClrTx/>
                        <a:buSzPct val="100000"/>
                        <a:buFontTx/>
                        <a:buAutoNum type="arabicPeriod"/>
                        <a:tabLst/>
                      </a:pPr>
                      <a:r>
                        <a:rPr lang="en-GB" sz="2800" b="0" i="0" u="none" strike="noStrike" cap="none" spc="0" baseline="0" dirty="0">
                          <a:ln>
                            <a:noFill/>
                          </a:ln>
                          <a:solidFill>
                            <a:schemeClr val="tx1"/>
                          </a:solidFill>
                          <a:uFillTx/>
                          <a:latin typeface="Montserrat" pitchFamily="2" charset="77"/>
                          <a:ea typeface="+mn-ea"/>
                          <a:cs typeface="+mn-cs"/>
                          <a:sym typeface="Proxima Nova"/>
                        </a:rPr>
                        <a:t>Feasibility Study (including an environmental impact study) </a:t>
                      </a:r>
                    </a:p>
                    <a:p>
                      <a:pPr marL="641350" marR="0" lvl="0" indent="-514350" algn="l" defTabSz="825500" rtl="0" latinLnBrk="0">
                        <a:lnSpc>
                          <a:spcPct val="100000"/>
                        </a:lnSpc>
                        <a:spcBef>
                          <a:spcPts val="0"/>
                        </a:spcBef>
                        <a:spcAft>
                          <a:spcPts val="0"/>
                        </a:spcAft>
                        <a:buClrTx/>
                        <a:buSzPct val="100000"/>
                        <a:buFontTx/>
                        <a:buAutoNum type="arabicPeriod"/>
                        <a:tabLst/>
                      </a:pPr>
                      <a:r>
                        <a:rPr lang="en-GB" sz="2800" b="0" i="0" u="none" strike="noStrike" cap="none" spc="0" baseline="0" dirty="0">
                          <a:ln>
                            <a:noFill/>
                          </a:ln>
                          <a:solidFill>
                            <a:schemeClr val="tx1"/>
                          </a:solidFill>
                          <a:uFillTx/>
                          <a:latin typeface="Montserrat" pitchFamily="2" charset="77"/>
                          <a:ea typeface="+mn-ea"/>
                          <a:cs typeface="+mn-cs"/>
                          <a:sym typeface="Proxima Nova"/>
                        </a:rPr>
                        <a:t>National Waste Management Policy paper </a:t>
                      </a:r>
                    </a:p>
                    <a:p>
                      <a:pPr marL="641350" marR="0" lvl="0" indent="-514350" algn="l" defTabSz="825500" rtl="0" latinLnBrk="0">
                        <a:lnSpc>
                          <a:spcPct val="100000"/>
                        </a:lnSpc>
                        <a:spcBef>
                          <a:spcPts val="0"/>
                        </a:spcBef>
                        <a:spcAft>
                          <a:spcPts val="0"/>
                        </a:spcAft>
                        <a:buClrTx/>
                        <a:buSzPct val="100000"/>
                        <a:buFontTx/>
                        <a:buAutoNum type="arabicPeriod"/>
                        <a:tabLst/>
                      </a:pPr>
                      <a:r>
                        <a:rPr lang="en-GB" sz="2800" b="0" i="0" u="none" strike="noStrike" cap="none" spc="0" baseline="0" dirty="0">
                          <a:ln>
                            <a:noFill/>
                          </a:ln>
                          <a:solidFill>
                            <a:schemeClr val="tx1"/>
                          </a:solidFill>
                          <a:uFillTx/>
                          <a:latin typeface="Montserrat" pitchFamily="2" charset="77"/>
                          <a:ea typeface="+mn-ea"/>
                          <a:cs typeface="+mn-cs"/>
                          <a:sym typeface="Proxima Nova"/>
                        </a:rPr>
                        <a:t>Public Awareness and Education Plan</a:t>
                      </a:r>
                    </a:p>
                    <a:p>
                      <a:pPr marL="127000" marR="0" lvl="0" indent="0" algn="ctr" defTabSz="825500" rtl="0" latinLnBrk="0">
                        <a:lnSpc>
                          <a:spcPct val="100000"/>
                        </a:lnSpc>
                        <a:spcBef>
                          <a:spcPts val="0"/>
                        </a:spcBef>
                        <a:spcAft>
                          <a:spcPts val="0"/>
                        </a:spcAft>
                        <a:buClrTx/>
                        <a:buSzPct val="100000"/>
                        <a:buFontTx/>
                        <a:buNone/>
                        <a:tabLst/>
                      </a:pPr>
                      <a:endParaRPr lang="en-US" sz="2000" b="0" i="0" u="none" strike="noStrike" cap="none" spc="0" baseline="0" dirty="0">
                        <a:ln>
                          <a:noFill/>
                        </a:ln>
                        <a:solidFill>
                          <a:schemeClr val="tx1"/>
                        </a:solidFill>
                        <a:uFillTx/>
                        <a:latin typeface="Montserrat" pitchFamily="2" charset="77"/>
                        <a:ea typeface="+mn-ea"/>
                        <a:cs typeface="+mn-cs"/>
                        <a:sym typeface="Proxima Nova"/>
                      </a:endParaRPr>
                    </a:p>
                  </a:txBody>
                  <a:tcPr>
                    <a:no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376896">
                <a:tc gridSpan="3">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Waste management and protection/restoration of terrestrial and marine ecosystems</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Research, knowledge and policy development &amp; education and awareness raising</a:t>
                      </a: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4" name="Picture 3">
            <a:extLst>
              <a:ext uri="{FF2B5EF4-FFF2-40B4-BE49-F238E27FC236}">
                <a16:creationId xmlns="" xmlns:a16="http://schemas.microsoft.com/office/drawing/2014/main" id="{52061C9B-D06A-89AA-D33C-42B11EE4D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358948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CD683CC2-0A7A-4655-6905-A02F0DE6E8C0}"/>
              </a:ext>
            </a:extLst>
          </p:cNvPr>
          <p:cNvPicPr>
            <a:picLocks noChangeAspect="1"/>
          </p:cNvPicPr>
          <p:nvPr/>
        </p:nvPicPr>
        <p:blipFill>
          <a:blip r:embed="rId3"/>
          <a:stretch>
            <a:fillRect/>
          </a:stretch>
        </p:blipFill>
        <p:spPr>
          <a:xfrm>
            <a:off x="1135118" y="520263"/>
            <a:ext cx="3749435" cy="1877796"/>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1855702478"/>
              </p:ext>
            </p:extLst>
          </p:nvPr>
        </p:nvGraphicFramePr>
        <p:xfrm>
          <a:off x="1135118" y="520262"/>
          <a:ext cx="22528923" cy="11203700"/>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MONTSERRAT</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a:ln>
                            <a:noFill/>
                          </a:ln>
                          <a:solidFill>
                            <a:schemeClr val="tx1"/>
                          </a:solidFill>
                          <a:uFillTx/>
                          <a:latin typeface="Montserrat" pitchFamily="2" charset="77"/>
                          <a:ea typeface="+mn-ea"/>
                          <a:cs typeface="+mn-cs"/>
                          <a:sym typeface="Proxima Nova"/>
                        </a:rPr>
                        <a:t>CVD-FCL-07/MNI</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COVID-19 Response in the Education Sector</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€ 267,692</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rgbClr val="8F1A4B"/>
                          </a:solidFill>
                          <a:uFillTx/>
                          <a:latin typeface="Montserrat" pitchFamily="2" charset="77"/>
                          <a:ea typeface="+mn-ea"/>
                          <a:cs typeface="+mn-cs"/>
                          <a:sym typeface="Proxima Nova"/>
                        </a:rPr>
                        <a:t>Project under implementation</a:t>
                      </a:r>
                      <a:endParaRPr lang="en-GB" sz="2800" b="0" i="0" u="none" strike="noStrike" cap="none" spc="0" baseline="0" dirty="0">
                        <a:ln>
                          <a:noFill/>
                        </a:ln>
                        <a:solidFill>
                          <a:schemeClr val="bg1"/>
                        </a:solidFill>
                        <a:uFillTx/>
                        <a:latin typeface="Montserrat" pitchFamily="2" charset="77"/>
                        <a:ea typeface="+mn-ea"/>
                        <a:cs typeface="+mn-cs"/>
                        <a:sym typeface="Proxima Nova"/>
                      </a:endParaRP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Government of Montserrat, Ministry of Education, Youth Affairs and Sports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a:ln>
                            <a:noFill/>
                          </a:ln>
                          <a:solidFill>
                            <a:schemeClr val="tx1"/>
                          </a:solidFill>
                          <a:uFillTx/>
                          <a:latin typeface="Montserrat" pitchFamily="2" charset="77"/>
                          <a:ea typeface="+mn-ea"/>
                          <a:cs typeface="+mn-cs"/>
                          <a:sym typeface="Proxima Nova"/>
                        </a:rPr>
                        <a:t>Duration: 12 months</a:t>
                      </a:r>
                      <a:endParaRPr lang="en-GB" sz="2800" b="0" i="0" u="none" strike="noStrike" cap="none" spc="0" baseline="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17/09/2022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a:ln>
                            <a:noFill/>
                          </a:ln>
                          <a:solidFill>
                            <a:schemeClr val="tx1"/>
                          </a:solidFill>
                          <a:uFillTx/>
                          <a:latin typeface="Montserrat" pitchFamily="2" charset="77"/>
                          <a:ea typeface="+mn-ea"/>
                          <a:cs typeface="+mn-cs"/>
                          <a:sym typeface="Proxima Nova"/>
                        </a:rPr>
                        <a:t>End Date: 16/09/2023</a:t>
                      </a:r>
                      <a:endParaRPr lang="en-GB" sz="2800" b="0" i="0" u="none" strike="noStrike" cap="none" spc="0" baseline="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874895">
                <a:tc gridSpan="3">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endParaRPr lang="en-US" sz="2800" b="0" i="0" u="none" strike="noStrike" cap="none" spc="0" baseline="0" dirty="0">
                        <a:ln>
                          <a:noFill/>
                        </a:ln>
                        <a:solidFill>
                          <a:schemeClr val="tx1"/>
                        </a:solidFill>
                        <a:uFillTx/>
                        <a:latin typeface="Montserrat" pitchFamily="2" charset="77"/>
                        <a:ea typeface="+mn-ea"/>
                        <a:cs typeface="+mn-cs"/>
                      </a:endParaRPr>
                    </a:p>
                    <a:p>
                      <a:pPr marL="127000" marR="0" lvl="0" indent="0" algn="ctr" defTabSz="825500">
                        <a:lnSpc>
                          <a:spcPct val="100000"/>
                        </a:lnSpc>
                        <a:spcBef>
                          <a:spcPts val="0"/>
                        </a:spcBef>
                        <a:spcAft>
                          <a:spcPts val="0"/>
                        </a:spcAft>
                        <a:buClrTx/>
                        <a:buFontTx/>
                        <a:buNone/>
                        <a:tabLst/>
                      </a:pPr>
                      <a:r>
                        <a:rPr lang="en-US" sz="2800" b="0" i="0" u="none" strike="noStrike" cap="none" spc="0" baseline="0" noProof="0" dirty="0">
                          <a:ln>
                            <a:noFill/>
                          </a:ln>
                          <a:solidFill>
                            <a:schemeClr val="tx1"/>
                          </a:solidFill>
                          <a:uFillTx/>
                          <a:latin typeface="Montserrat" pitchFamily="2" charset="77"/>
                          <a:ea typeface="+mn-ea"/>
                          <a:cs typeface="+mn-cs"/>
                        </a:rPr>
                        <a:t>To increase</a:t>
                      </a:r>
                      <a:r>
                        <a:rPr lang="en-US" sz="2800" b="0" i="0" u="none" strike="noStrike" cap="none" spc="0" baseline="0" noProof="0" dirty="0">
                          <a:ln>
                            <a:noFill/>
                          </a:ln>
                          <a:solidFill>
                            <a:schemeClr val="tx1"/>
                          </a:solidFill>
                          <a:uFillTx/>
                          <a:latin typeface="Montserrat" pitchFamily="2" charset="77"/>
                          <a:ea typeface="+mn-ea"/>
                          <a:cs typeface="+mn-cs"/>
                          <a:sym typeface="Proxima Nova"/>
                        </a:rPr>
                        <a:t> the resilience of the education system to disasters by establishing an effective and user-friendly system for remote delivery</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127000" marR="0" lvl="0" indent="0" algn="ctr">
                        <a:lnSpc>
                          <a:spcPct val="100000"/>
                        </a:lnSpc>
                        <a:spcBef>
                          <a:spcPts val="0"/>
                        </a:spcBef>
                        <a:spcAft>
                          <a:spcPts val="0"/>
                        </a:spcAft>
                        <a:buClrTx/>
                        <a:buFontTx/>
                        <a:buNone/>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US" sz="2800" b="0" i="0" u="none" strike="noStrike" cap="none" spc="0" baseline="0" noProof="0" dirty="0">
                        <a:ln>
                          <a:noFill/>
                        </a:ln>
                        <a:uFillTx/>
                        <a:latin typeface="Montserrat" pitchFamily="2" charset="77"/>
                      </a:endParaRPr>
                    </a:p>
                    <a:p>
                      <a:pPr marL="641350" marR="0" lvl="0" indent="-514350" algn="l">
                        <a:lnSpc>
                          <a:spcPct val="100000"/>
                        </a:lnSpc>
                        <a:spcBef>
                          <a:spcPts val="0"/>
                        </a:spcBef>
                        <a:spcAft>
                          <a:spcPts val="0"/>
                        </a:spcAft>
                        <a:buClrTx/>
                        <a:buFontTx/>
                        <a:buAutoNum type="arabicPeriod"/>
                      </a:pPr>
                      <a:r>
                        <a:rPr lang="en-US" sz="2800" b="0" i="0" u="none" strike="noStrike" cap="none" spc="0" baseline="0" dirty="0">
                          <a:ln>
                            <a:noFill/>
                          </a:ln>
                          <a:solidFill>
                            <a:schemeClr val="tx1"/>
                          </a:solidFill>
                          <a:uFillTx/>
                          <a:latin typeface="Montserrat" pitchFamily="2" charset="77"/>
                          <a:ea typeface="+mn-ea"/>
                          <a:cs typeface="+mn-cs"/>
                        </a:rPr>
                        <a:t>Increased</a:t>
                      </a:r>
                      <a:r>
                        <a:rPr lang="en-US" sz="2800" b="0" i="0" u="none" strike="noStrike" cap="none" spc="0" baseline="0" dirty="0">
                          <a:ln>
                            <a:noFill/>
                          </a:ln>
                          <a:solidFill>
                            <a:schemeClr val="tx1"/>
                          </a:solidFill>
                          <a:uFillTx/>
                          <a:latin typeface="Montserrat" pitchFamily="2" charset="77"/>
                          <a:ea typeface="+mn-ea"/>
                          <a:cs typeface="+mn-cs"/>
                          <a:sym typeface="Proxima Nova"/>
                        </a:rPr>
                        <a:t> access to e-learning options by local students</a:t>
                      </a:r>
                      <a:r>
                        <a:rPr lang="en-US" sz="2800" b="0" i="0" u="none" strike="noStrike" cap="none" spc="0" baseline="0" dirty="0">
                          <a:ln>
                            <a:noFill/>
                          </a:ln>
                          <a:solidFill>
                            <a:schemeClr val="tx1"/>
                          </a:solidFill>
                          <a:uFillTx/>
                          <a:latin typeface="Montserrat" pitchFamily="2" charset="77"/>
                          <a:ea typeface="+mn-ea"/>
                          <a:cs typeface="+mn-cs"/>
                        </a:rPr>
                        <a:t> -</a:t>
                      </a:r>
                      <a:r>
                        <a:rPr lang="en-US" sz="2800" b="0" i="0" u="none" strike="noStrike" cap="none" spc="0" baseline="0" dirty="0">
                          <a:ln>
                            <a:noFill/>
                          </a:ln>
                          <a:solidFill>
                            <a:schemeClr val="tx1"/>
                          </a:solidFill>
                          <a:uFillTx/>
                          <a:latin typeface="Montserrat" pitchFamily="2" charset="77"/>
                          <a:ea typeface="+mn-ea"/>
                          <a:cs typeface="+mn-cs"/>
                          <a:sym typeface="Proxima Nova"/>
                        </a:rPr>
                        <a:t> </a:t>
                      </a:r>
                      <a:r>
                        <a:rPr lang="en-US" sz="2800" b="0" i="0" u="none" strike="noStrike" cap="none" spc="0" baseline="0" dirty="0">
                          <a:ln>
                            <a:noFill/>
                          </a:ln>
                          <a:solidFill>
                            <a:schemeClr val="tx1"/>
                          </a:solidFill>
                          <a:uFillTx/>
                          <a:latin typeface="Montserrat" pitchFamily="2" charset="77"/>
                          <a:ea typeface="+mn-ea"/>
                          <a:cs typeface="+mn-cs"/>
                        </a:rPr>
                        <a:t>student/teacher laptop loan </a:t>
                      </a:r>
                      <a:r>
                        <a:rPr lang="en-US" sz="2800" b="0" i="0" u="none" strike="noStrike" cap="none" spc="0" baseline="0" dirty="0" err="1">
                          <a:ln>
                            <a:noFill/>
                          </a:ln>
                          <a:solidFill>
                            <a:schemeClr val="tx1"/>
                          </a:solidFill>
                          <a:uFillTx/>
                          <a:latin typeface="Montserrat" pitchFamily="2" charset="77"/>
                          <a:ea typeface="+mn-ea"/>
                          <a:cs typeface="+mn-cs"/>
                        </a:rPr>
                        <a:t>programme</a:t>
                      </a:r>
                      <a:r>
                        <a:rPr lang="en-US" sz="2800" b="0" i="0" u="none" strike="noStrike" cap="none" spc="0" baseline="0" dirty="0">
                          <a:ln>
                            <a:noFill/>
                          </a:ln>
                          <a:solidFill>
                            <a:schemeClr val="tx1"/>
                          </a:solidFill>
                          <a:uFillTx/>
                          <a:latin typeface="Montserrat" pitchFamily="2" charset="77"/>
                          <a:ea typeface="+mn-ea"/>
                          <a:cs typeface="+mn-cs"/>
                        </a:rPr>
                        <a:t>; remodeled computer labs for the secondary school and Community College</a:t>
                      </a:r>
                    </a:p>
                    <a:p>
                      <a:pPr marL="641350" marR="0" lvl="0" indent="-514350" algn="l">
                        <a:lnSpc>
                          <a:spcPct val="100000"/>
                        </a:lnSpc>
                        <a:spcBef>
                          <a:spcPts val="0"/>
                        </a:spcBef>
                        <a:spcAft>
                          <a:spcPts val="0"/>
                        </a:spcAft>
                        <a:buClrTx/>
                        <a:buFontTx/>
                        <a:buAutoNum type="arabicPeriod"/>
                      </a:pPr>
                      <a:r>
                        <a:rPr lang="en-US" sz="2800" b="0" i="0" u="none" strike="noStrike" cap="none" spc="0" baseline="0" dirty="0">
                          <a:ln>
                            <a:noFill/>
                          </a:ln>
                          <a:solidFill>
                            <a:schemeClr val="tx1"/>
                          </a:solidFill>
                          <a:uFillTx/>
                          <a:latin typeface="Montserrat" pitchFamily="2" charset="77"/>
                          <a:ea typeface="+mn-ea"/>
                          <a:cs typeface="+mn-cs"/>
                          <a:sym typeface="Proxima Nova"/>
                        </a:rPr>
                        <a:t>Increased teacher participation in the delivery of e-learning options</a:t>
                      </a:r>
                      <a:r>
                        <a:rPr lang="en-US" sz="2800" b="0" i="0" u="none" strike="noStrike" cap="none" spc="0" baseline="0" dirty="0">
                          <a:ln>
                            <a:noFill/>
                          </a:ln>
                          <a:solidFill>
                            <a:schemeClr val="tx1"/>
                          </a:solidFill>
                          <a:uFillTx/>
                          <a:latin typeface="Montserrat" pitchFamily="2" charset="77"/>
                          <a:ea typeface="+mn-ea"/>
                          <a:cs typeface="+mn-cs"/>
                        </a:rPr>
                        <a:t>, through tailored training</a:t>
                      </a:r>
                    </a:p>
                    <a:p>
                      <a:pPr marL="641350" marR="0" lvl="0" indent="-514350" algn="l">
                        <a:lnSpc>
                          <a:spcPct val="100000"/>
                        </a:lnSpc>
                        <a:spcBef>
                          <a:spcPts val="0"/>
                        </a:spcBef>
                        <a:spcAft>
                          <a:spcPts val="0"/>
                        </a:spcAft>
                        <a:buClrTx/>
                        <a:buFontTx/>
                        <a:buAutoNum type="arabicPeriod"/>
                      </a:pPr>
                      <a:r>
                        <a:rPr lang="en-US" sz="2800" b="0" i="0" u="none" strike="noStrike" cap="none" spc="0" baseline="0" dirty="0">
                          <a:ln>
                            <a:noFill/>
                          </a:ln>
                          <a:solidFill>
                            <a:schemeClr val="tx1"/>
                          </a:solidFill>
                          <a:uFillTx/>
                          <a:latin typeface="Montserrat" pitchFamily="2" charset="77"/>
                          <a:ea typeface="+mn-ea"/>
                          <a:cs typeface="+mn-cs"/>
                        </a:rPr>
                        <a:t>EMIS developed and operational incl. </a:t>
                      </a:r>
                      <a:r>
                        <a:rPr lang="en-US" sz="2800" b="0" i="0" u="none" strike="noStrike" cap="none" spc="0" baseline="0" noProof="0" dirty="0">
                          <a:ln>
                            <a:noFill/>
                          </a:ln>
                          <a:solidFill>
                            <a:schemeClr val="tx1"/>
                          </a:solidFill>
                          <a:uFillTx/>
                          <a:latin typeface="Montserrat" pitchFamily="2" charset="77"/>
                        </a:rPr>
                        <a:t>Increase electronic management of school KPI- grades, attendance, progression</a:t>
                      </a:r>
                      <a:endParaRPr lang="en-US" sz="2800" b="0" i="0" u="none" strike="noStrike" cap="none" spc="0" baseline="0" dirty="0">
                        <a:ln>
                          <a:noFill/>
                        </a:ln>
                        <a:solidFill>
                          <a:schemeClr val="tx1"/>
                        </a:solidFill>
                        <a:uFillTx/>
                        <a:latin typeface="Montserrat" pitchFamily="2" charset="77"/>
                        <a:ea typeface="+mn-ea"/>
                        <a:cs typeface="+mn-cs"/>
                      </a:endParaRPr>
                    </a:p>
                    <a:p>
                      <a:pPr marL="641350" marR="0" lvl="0" indent="-514350" algn="l">
                        <a:lnSpc>
                          <a:spcPct val="100000"/>
                        </a:lnSpc>
                        <a:spcBef>
                          <a:spcPts val="0"/>
                        </a:spcBef>
                        <a:spcAft>
                          <a:spcPts val="0"/>
                        </a:spcAft>
                        <a:buClrTx/>
                        <a:buFontTx/>
                        <a:buAutoNum type="arabicPeriod"/>
                      </a:pPr>
                      <a:r>
                        <a:rPr lang="en-US" sz="2800" b="0" i="0" u="none" strike="noStrike" cap="none" spc="0" baseline="0" dirty="0">
                          <a:ln>
                            <a:noFill/>
                          </a:ln>
                          <a:solidFill>
                            <a:schemeClr val="tx1"/>
                          </a:solidFill>
                          <a:uFillTx/>
                          <a:latin typeface="Montserrat" pitchFamily="2" charset="77"/>
                          <a:ea typeface="+mn-ea"/>
                          <a:cs typeface="+mn-cs"/>
                          <a:sym typeface="Proxima Nova"/>
                        </a:rPr>
                        <a:t>Facilitation of 100% e-testing modality for external exams</a:t>
                      </a:r>
                      <a:endParaRPr lang="en-US" sz="2800" b="0" i="0" u="none" strike="noStrike" cap="none" spc="0" baseline="0" dirty="0">
                        <a:ln>
                          <a:noFill/>
                        </a:ln>
                        <a:solidFill>
                          <a:schemeClr val="tx1"/>
                        </a:solidFill>
                        <a:uFillTx/>
                        <a:latin typeface="Montserrat" pitchFamily="2" charset="77"/>
                        <a:ea typeface="+mn-ea"/>
                        <a:cs typeface="+mn-cs"/>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83831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Resilient Education &amp; Covid Resilience</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 Entry Point: Technology integration and capacity strengthening</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4" name="Picture 3">
            <a:extLst>
              <a:ext uri="{FF2B5EF4-FFF2-40B4-BE49-F238E27FC236}">
                <a16:creationId xmlns="" xmlns:a16="http://schemas.microsoft.com/office/drawing/2014/main" id="{31E6B244-91F8-2971-E2E0-5FF7C5D66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1663559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4F405C71-6A89-5F2A-9BB1-D07AE2D2DB83}"/>
              </a:ext>
            </a:extLst>
          </p:cNvPr>
          <p:cNvPicPr>
            <a:picLocks noChangeAspect="1"/>
          </p:cNvPicPr>
          <p:nvPr/>
        </p:nvPicPr>
        <p:blipFill>
          <a:blip r:embed="rId3"/>
          <a:stretch>
            <a:fillRect/>
          </a:stretch>
        </p:blipFill>
        <p:spPr>
          <a:xfrm>
            <a:off x="1135118" y="520262"/>
            <a:ext cx="3749435" cy="1877796"/>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3357481770"/>
              </p:ext>
            </p:extLst>
          </p:nvPr>
        </p:nvGraphicFramePr>
        <p:xfrm>
          <a:off x="1135118" y="520262"/>
          <a:ext cx="22528923" cy="10849823"/>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MONTSERRAT</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a:ln>
                            <a:noFill/>
                          </a:ln>
                          <a:solidFill>
                            <a:schemeClr val="tx1"/>
                          </a:solidFill>
                          <a:uFillTx/>
                          <a:latin typeface="Montserrat" pitchFamily="2" charset="77"/>
                          <a:ea typeface="+mn-ea"/>
                          <a:cs typeface="+mn-cs"/>
                          <a:sym typeface="Proxima Nova"/>
                        </a:rPr>
                        <a:t>CVD-FCL-19/MNI</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110042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Building COVID-19 and emergency care system resilience through introduction of improved triage and remote monitoring capability</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€ 114,067 </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rgbClr val="8F1A4B"/>
                          </a:solidFill>
                          <a:uFillTx/>
                          <a:latin typeface="Montserrat" pitchFamily="2" charset="77"/>
                          <a:ea typeface="+mn-ea"/>
                          <a:cs typeface="+mn-cs"/>
                          <a:sym typeface="Proxima Nova"/>
                        </a:rPr>
                        <a:t>Project under implementation</a:t>
                      </a:r>
                      <a:endParaRPr lang="en-GB" sz="2800" b="0" i="0" u="none" strike="noStrike" cap="none" spc="0" baseline="0" dirty="0">
                        <a:ln>
                          <a:noFill/>
                        </a:ln>
                        <a:solidFill>
                          <a:schemeClr val="bg1"/>
                        </a:solidFill>
                        <a:uFillTx/>
                        <a:latin typeface="Montserrat" pitchFamily="2" charset="77"/>
                        <a:ea typeface="+mn-ea"/>
                        <a:cs typeface="+mn-cs"/>
                        <a:sym typeface="Proxima Nova"/>
                      </a:endParaRP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Ministry of Health</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Duration: 14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07/02/2023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End Date: 06/04/2024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9362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a:lnSpc>
                          <a:spcPct val="100000"/>
                        </a:lnSpc>
                        <a:spcBef>
                          <a:spcPts val="0"/>
                        </a:spcBef>
                        <a:spcAft>
                          <a:spcPts val="0"/>
                        </a:spcAft>
                        <a:buNone/>
                      </a:pPr>
                      <a:r>
                        <a:rPr lang="en-GB" sz="2800" b="0" i="0" u="none" strike="noStrike" cap="none" spc="0" baseline="0" noProof="0" dirty="0">
                          <a:ln>
                            <a:noFill/>
                          </a:ln>
                          <a:solidFill>
                            <a:schemeClr val="tx1"/>
                          </a:solidFill>
                          <a:uFillTx/>
                          <a:latin typeface="Montserrat" pitchFamily="2" charset="77"/>
                          <a:ea typeface="+mn-ea"/>
                          <a:cs typeface="+mn-cs"/>
                        </a:rPr>
                        <a:t>This</a:t>
                      </a:r>
                      <a:r>
                        <a:rPr lang="en-GB" sz="2800" b="0" i="0" u="none" strike="noStrike" cap="none" spc="0" baseline="0" noProof="0" dirty="0">
                          <a:ln>
                            <a:noFill/>
                          </a:ln>
                          <a:solidFill>
                            <a:schemeClr val="tx1"/>
                          </a:solidFill>
                          <a:uFillTx/>
                          <a:latin typeface="Montserrat" pitchFamily="2" charset="77"/>
                          <a:ea typeface="+mn-ea"/>
                          <a:cs typeface="+mn-cs"/>
                          <a:sym typeface="Proxima Nova"/>
                        </a:rPr>
                        <a:t> project is designed to strengthen the Ministry of Health’s capabilities to respond to COVID-19 and future </a:t>
                      </a:r>
                      <a:r>
                        <a:rPr lang="en-GB" sz="2800" b="0" i="0" u="none" strike="noStrike" cap="none" spc="0" baseline="0" noProof="0" dirty="0">
                          <a:ln>
                            <a:noFill/>
                          </a:ln>
                          <a:solidFill>
                            <a:schemeClr val="tx1"/>
                          </a:solidFill>
                          <a:uFillTx/>
                          <a:latin typeface="Montserrat" pitchFamily="2" charset="77"/>
                          <a:ea typeface="+mn-ea"/>
                          <a:cs typeface="+mn-cs"/>
                        </a:rPr>
                        <a:t>pandemics, through</a:t>
                      </a:r>
                      <a:r>
                        <a:rPr lang="en-GB" sz="2800" b="0" i="0" u="none" strike="noStrike" cap="none" spc="0" baseline="0" noProof="0" dirty="0">
                          <a:ln>
                            <a:noFill/>
                          </a:ln>
                          <a:solidFill>
                            <a:schemeClr val="tx1"/>
                          </a:solidFill>
                          <a:uFillTx/>
                          <a:latin typeface="Montserrat" pitchFamily="2" charset="77"/>
                          <a:ea typeface="+mn-ea"/>
                          <a:cs typeface="+mn-cs"/>
                          <a:sym typeface="Proxima Nova"/>
                        </a:rPr>
                        <a:t> the development and use of triage scoring protocols, high acuity patient monitoring and tele-medicine</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US" sz="2800" b="0" i="0" u="none" strike="noStrike" cap="none" spc="0" baseline="0" noProof="0" dirty="0">
                        <a:ln>
                          <a:noFill/>
                        </a:ln>
                        <a:uFillTx/>
                        <a:latin typeface="Montserrat" pitchFamily="2" charset="77"/>
                      </a:endParaRPr>
                    </a:p>
                    <a:p>
                      <a:pPr marL="127000" marR="0" indent="0" algn="l"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1. Introduction of high acuity monitoring devices, COVID-19 protocols and triage scoring to make decisions on the admission of patients and their treatment or need for MEDEVACs</a:t>
                      </a:r>
                    </a:p>
                    <a:p>
                      <a:pPr marL="127000" marR="0" indent="0" algn="l"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2. Higher productivity of staff members actively monitoring Covid-19 cases reducing the need for additional staffing</a:t>
                      </a:r>
                    </a:p>
                    <a:p>
                      <a:pPr marL="127000" marR="0" indent="0" algn="l"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3. Automated and digital monitoring equipment reducing the time of staff locating records, calculating and documenting triage scores and observations</a:t>
                      </a:r>
                    </a:p>
                    <a:p>
                      <a:pPr marL="127000" marR="0" indent="0" algn="l"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4. Reduction in use of PPE through remote monitoring</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777246">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Covid-19 Resilience</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Technology integration and capacity strengthening</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4" name="Picture 3">
            <a:extLst>
              <a:ext uri="{FF2B5EF4-FFF2-40B4-BE49-F238E27FC236}">
                <a16:creationId xmlns="" xmlns:a16="http://schemas.microsoft.com/office/drawing/2014/main" id="{DB5A597D-4256-86F1-BFCA-F19F9263A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1912330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AE9C7D85-59A9-A360-BD57-E6FB02212C95}"/>
              </a:ext>
            </a:extLst>
          </p:cNvPr>
          <p:cNvPicPr>
            <a:picLocks noChangeAspect="1"/>
          </p:cNvPicPr>
          <p:nvPr/>
        </p:nvPicPr>
        <p:blipFill>
          <a:blip r:embed="rId2"/>
          <a:stretch>
            <a:fillRect/>
          </a:stretch>
        </p:blipFill>
        <p:spPr>
          <a:xfrm>
            <a:off x="1135118" y="552474"/>
            <a:ext cx="3014134" cy="2009423"/>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2600708681"/>
              </p:ext>
            </p:extLst>
          </p:nvPr>
        </p:nvGraphicFramePr>
        <p:xfrm>
          <a:off x="1135118" y="520262"/>
          <a:ext cx="22528923" cy="10886473"/>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SINT MAARTEN</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a:ln>
                            <a:noFill/>
                          </a:ln>
                          <a:solidFill>
                            <a:schemeClr val="tx1"/>
                          </a:solidFill>
                          <a:uFillTx/>
                          <a:latin typeface="Montserrat" pitchFamily="2" charset="77"/>
                          <a:ea typeface="+mn-ea"/>
                          <a:cs typeface="+mn-cs"/>
                          <a:sym typeface="Proxima Nova"/>
                        </a:rPr>
                        <a:t>RES-22/SXM</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Sint Maarten Plastic-Free by 2023!</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€ 358,068</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rgbClr val="8F1A4B"/>
                          </a:solidFill>
                          <a:uFillTx/>
                          <a:latin typeface="Montserrat" pitchFamily="2" charset="77"/>
                          <a:ea typeface="+mn-ea"/>
                          <a:cs typeface="+mn-cs"/>
                          <a:sym typeface="Proxima Nova"/>
                        </a:rPr>
                        <a:t>Project under implementation</a:t>
                      </a:r>
                      <a:endParaRPr lang="en-GB" sz="2800" b="0" i="0" u="none" strike="noStrike" cap="none" spc="0" baseline="0" dirty="0">
                        <a:ln>
                          <a:noFill/>
                        </a:ln>
                        <a:solidFill>
                          <a:schemeClr val="bg1"/>
                        </a:solidFill>
                        <a:uFillTx/>
                        <a:latin typeface="Montserrat" pitchFamily="2" charset="77"/>
                        <a:ea typeface="+mn-ea"/>
                        <a:cs typeface="+mn-cs"/>
                        <a:sym typeface="Proxima Nova"/>
                      </a:endParaRP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rPr>
                        <a:t>Ministry of General Affairs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Duration: 15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Start Date: 19/01/2022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End Date: 18 April 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55648">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a:lnSpc>
                          <a:spcPct val="100000"/>
                        </a:lnSpc>
                        <a:spcBef>
                          <a:spcPts val="0"/>
                        </a:spcBef>
                        <a:spcAft>
                          <a:spcPts val="0"/>
                        </a:spcAft>
                        <a:buClrTx/>
                        <a:buFontTx/>
                        <a:buNone/>
                      </a:pPr>
                      <a:r>
                        <a:rPr lang="en-US" sz="2800" b="0" i="0" u="none" strike="noStrike" cap="none" spc="0" baseline="0" dirty="0">
                          <a:ln>
                            <a:noFill/>
                          </a:ln>
                          <a:solidFill>
                            <a:schemeClr val="tx1"/>
                          </a:solidFill>
                          <a:uFillTx/>
                          <a:latin typeface="Montserrat" pitchFamily="2" charset="77"/>
                          <a:ea typeface="+mn-ea"/>
                          <a:cs typeface="+mn-cs"/>
                        </a:rPr>
                        <a:t>Improved management of single-use plastic and Styrofoam items and its impact on Sint Maarten</a:t>
                      </a:r>
                    </a:p>
                    <a:p>
                      <a:pPr marL="127000" marR="0" lvl="0" indent="0" algn="ctr">
                        <a:lnSpc>
                          <a:spcPct val="100000"/>
                        </a:lnSpc>
                        <a:spcBef>
                          <a:spcPts val="0"/>
                        </a:spcBef>
                        <a:spcAft>
                          <a:spcPts val="0"/>
                        </a:spcAft>
                        <a:buClrTx/>
                        <a:buFontTx/>
                        <a:buNone/>
                      </a:pPr>
                      <a:endParaRPr lang="en-US" sz="2800" b="0" i="0" u="none" strike="noStrike" cap="none" spc="0" baseline="0" dirty="0">
                        <a:ln>
                          <a:noFill/>
                        </a:ln>
                        <a:solidFill>
                          <a:schemeClr val="tx1"/>
                        </a:solidFill>
                        <a:uFillTx/>
                        <a:latin typeface="Montserrat" pitchFamily="2" charset="77"/>
                        <a:ea typeface="+mn-ea"/>
                        <a:cs typeface="+mn-cs"/>
                      </a:endParaRPr>
                    </a:p>
                    <a:p>
                      <a:pPr marL="127000" marR="0" lvl="0" indent="0" algn="ctr">
                        <a:lnSpc>
                          <a:spcPct val="100000"/>
                        </a:lnSpc>
                        <a:spcBef>
                          <a:spcPts val="0"/>
                        </a:spcBef>
                        <a:spcAft>
                          <a:spcPts val="0"/>
                        </a:spcAft>
                        <a:buClrTx/>
                        <a:buFontTx/>
                        <a:buNone/>
                      </a:pPr>
                      <a:r>
                        <a:rPr lang="en-US" sz="2800" b="0" i="0" u="none" strike="noStrike" cap="none" spc="0" baseline="0" dirty="0">
                          <a:ln>
                            <a:noFill/>
                          </a:ln>
                          <a:solidFill>
                            <a:schemeClr val="tx1"/>
                          </a:solidFill>
                          <a:uFillTx/>
                          <a:latin typeface="Montserrat" pitchFamily="2" charset="77"/>
                          <a:ea typeface="+mn-ea"/>
                          <a:cs typeface="+mn-cs"/>
                        </a:rPr>
                        <a:t>TO ACHIEVE:</a:t>
                      </a:r>
                    </a:p>
                    <a:p>
                      <a:pPr marL="641350" marR="0" lvl="0" indent="-514350" algn="l" rtl="0" latinLnBrk="0">
                        <a:lnSpc>
                          <a:spcPct val="100000"/>
                        </a:lnSpc>
                        <a:spcBef>
                          <a:spcPts val="0"/>
                        </a:spcBef>
                        <a:spcAft>
                          <a:spcPts val="0"/>
                        </a:spcAft>
                        <a:buClrTx/>
                        <a:buSzPct val="100000"/>
                        <a:buFontTx/>
                        <a:buAutoNum type="arabicPeriod"/>
                      </a:pPr>
                      <a:r>
                        <a:rPr lang="en-US" sz="2800" b="0" i="0" u="none" strike="noStrike" cap="none" spc="0" baseline="0" dirty="0">
                          <a:ln>
                            <a:noFill/>
                          </a:ln>
                          <a:solidFill>
                            <a:schemeClr val="tx1"/>
                          </a:solidFill>
                          <a:uFillTx/>
                          <a:latin typeface="Montserrat" pitchFamily="2" charset="77"/>
                          <a:ea typeface="+mn-ea"/>
                          <a:cs typeface="+mn-cs"/>
                        </a:rPr>
                        <a:t>A</a:t>
                      </a:r>
                      <a:r>
                        <a:rPr lang="en-US" sz="2800" b="0" i="0" u="none" strike="noStrike" cap="none" spc="0" baseline="0" dirty="0">
                          <a:ln>
                            <a:noFill/>
                          </a:ln>
                          <a:solidFill>
                            <a:schemeClr val="tx1"/>
                          </a:solidFill>
                          <a:uFillTx/>
                          <a:latin typeface="Montserrat" pitchFamily="2" charset="77"/>
                          <a:ea typeface="+mn-ea"/>
                          <a:cs typeface="+mn-cs"/>
                          <a:sym typeface="Proxima Nova"/>
                        </a:rPr>
                        <a:t> situational analysis on the</a:t>
                      </a:r>
                      <a:r>
                        <a:rPr lang="en-US" sz="2800" b="0" i="0" u="none" strike="noStrike" cap="none" spc="0" baseline="0" dirty="0">
                          <a:ln>
                            <a:noFill/>
                          </a:ln>
                          <a:solidFill>
                            <a:schemeClr val="tx1"/>
                          </a:solidFill>
                          <a:uFillTx/>
                          <a:latin typeface="Montserrat" pitchFamily="2" charset="77"/>
                          <a:ea typeface="+mn-ea"/>
                          <a:cs typeface="+mn-cs"/>
                        </a:rPr>
                        <a:t> drivers and </a:t>
                      </a:r>
                      <a:r>
                        <a:rPr lang="en-US" sz="2800" b="0" i="0" u="none" strike="noStrike" cap="none" spc="0" baseline="0" dirty="0">
                          <a:ln>
                            <a:noFill/>
                          </a:ln>
                          <a:solidFill>
                            <a:schemeClr val="tx1"/>
                          </a:solidFill>
                          <a:uFillTx/>
                          <a:latin typeface="Montserrat" pitchFamily="2" charset="77"/>
                          <a:ea typeface="+mn-ea"/>
                          <a:cs typeface="+mn-cs"/>
                          <a:sym typeface="Proxima Nova"/>
                        </a:rPr>
                        <a:t>impact of single-use plastic and Styrofoam on Sint Maarten</a:t>
                      </a:r>
                      <a:endParaRPr lang="en-US" sz="2800" b="0" i="0" u="none" strike="noStrike" cap="none" spc="0" baseline="0" dirty="0">
                        <a:ln>
                          <a:noFill/>
                        </a:ln>
                        <a:solidFill>
                          <a:schemeClr val="tx1"/>
                        </a:solidFill>
                        <a:uFillTx/>
                        <a:latin typeface="Montserrat" pitchFamily="2" charset="77"/>
                        <a:ea typeface="+mn-ea"/>
                        <a:cs typeface="+mn-cs"/>
                      </a:endParaRPr>
                    </a:p>
                    <a:p>
                      <a:pPr marL="641350" marR="0" lvl="0" indent="-514350" algn="l">
                        <a:lnSpc>
                          <a:spcPct val="100000"/>
                        </a:lnSpc>
                        <a:spcBef>
                          <a:spcPts val="0"/>
                        </a:spcBef>
                        <a:spcAft>
                          <a:spcPts val="0"/>
                        </a:spcAft>
                        <a:buClrTx/>
                        <a:buSzPct val="100000"/>
                        <a:buFontTx/>
                        <a:buAutoNum type="arabicPeriod"/>
                      </a:pPr>
                      <a:r>
                        <a:rPr lang="en-US" sz="2800" b="0" i="0" u="none" strike="noStrike" cap="none" spc="0" baseline="0" dirty="0">
                          <a:ln>
                            <a:noFill/>
                          </a:ln>
                          <a:solidFill>
                            <a:schemeClr val="tx1"/>
                          </a:solidFill>
                          <a:uFillTx/>
                          <a:latin typeface="Montserrat" pitchFamily="2" charset="77"/>
                          <a:ea typeface="+mn-ea"/>
                          <a:cs typeface="+mn-cs"/>
                        </a:rPr>
                        <a:t>Establish </a:t>
                      </a:r>
                      <a:r>
                        <a:rPr lang="en-US" sz="2800" b="0" i="0" u="none" strike="noStrike" cap="none" spc="0" baseline="0" dirty="0">
                          <a:ln>
                            <a:noFill/>
                          </a:ln>
                          <a:solidFill>
                            <a:schemeClr val="tx1"/>
                          </a:solidFill>
                          <a:uFillTx/>
                          <a:latin typeface="Montserrat" pitchFamily="2" charset="77"/>
                          <a:ea typeface="+mn-ea"/>
                          <a:cs typeface="+mn-cs"/>
                          <a:sym typeface="Proxima Nova"/>
                        </a:rPr>
                        <a:t>a legal framework </a:t>
                      </a:r>
                      <a:r>
                        <a:rPr lang="en-US" sz="2800" b="0" i="0" u="none" strike="noStrike" cap="none" spc="0" baseline="0" dirty="0">
                          <a:ln>
                            <a:noFill/>
                          </a:ln>
                          <a:solidFill>
                            <a:schemeClr val="tx1"/>
                          </a:solidFill>
                          <a:uFillTx/>
                          <a:latin typeface="Montserrat" pitchFamily="2" charset="77"/>
                          <a:ea typeface="+mn-ea"/>
                          <a:cs typeface="+mn-cs"/>
                        </a:rPr>
                        <a:t>to manage the problem and</a:t>
                      </a:r>
                      <a:r>
                        <a:rPr lang="en-US" sz="2800" b="0" i="0" u="none" strike="noStrike" cap="none" spc="0" baseline="0" dirty="0">
                          <a:ln>
                            <a:noFill/>
                          </a:ln>
                          <a:solidFill>
                            <a:schemeClr val="tx1"/>
                          </a:solidFill>
                          <a:uFillTx/>
                          <a:latin typeface="Montserrat" pitchFamily="2" charset="77"/>
                          <a:ea typeface="+mn-ea"/>
                          <a:cs typeface="+mn-cs"/>
                          <a:sym typeface="Proxima Nova"/>
                        </a:rPr>
                        <a:t> assignment of a responsible agency</a:t>
                      </a:r>
                      <a:endParaRPr lang="en-US" sz="2000" dirty="0">
                        <a:latin typeface="Montserrat" pitchFamily="2" charset="77"/>
                      </a:endParaRPr>
                    </a:p>
                    <a:p>
                      <a:pPr marL="641350" marR="0" lvl="0" indent="-514350" algn="l">
                        <a:lnSpc>
                          <a:spcPct val="100000"/>
                        </a:lnSpc>
                        <a:spcBef>
                          <a:spcPts val="0"/>
                        </a:spcBef>
                        <a:spcAft>
                          <a:spcPts val="0"/>
                        </a:spcAft>
                        <a:buClrTx/>
                        <a:buSzPct val="100000"/>
                        <a:buFontTx/>
                        <a:buAutoNum type="arabicPeriod"/>
                      </a:pPr>
                      <a:r>
                        <a:rPr lang="en-US" sz="2800" b="0" i="0" u="none" strike="noStrike" cap="none" spc="0" baseline="0" dirty="0">
                          <a:ln>
                            <a:noFill/>
                          </a:ln>
                          <a:solidFill>
                            <a:schemeClr val="tx1"/>
                          </a:solidFill>
                          <a:uFillTx/>
                          <a:latin typeface="Montserrat" pitchFamily="2" charset="77"/>
                          <a:ea typeface="+mn-ea"/>
                          <a:cs typeface="+mn-cs"/>
                        </a:rPr>
                        <a:t>Greater</a:t>
                      </a:r>
                      <a:r>
                        <a:rPr lang="en-US" sz="2800" b="0" i="0" u="none" strike="noStrike" cap="none" spc="0" baseline="0" dirty="0">
                          <a:ln>
                            <a:noFill/>
                          </a:ln>
                          <a:solidFill>
                            <a:schemeClr val="tx1"/>
                          </a:solidFill>
                          <a:uFillTx/>
                          <a:latin typeface="Montserrat" pitchFamily="2" charset="77"/>
                          <a:ea typeface="+mn-ea"/>
                          <a:cs typeface="+mn-cs"/>
                          <a:sym typeface="Proxima Nova"/>
                        </a:rPr>
                        <a:t> public awareness on the issues surrounding the danger of using single-use plastic and Styrofoam items using a multimedia awareness campaign</a:t>
                      </a:r>
                      <a:endParaRPr lang="en-US" sz="2000" dirty="0">
                        <a:latin typeface="Montserrat" pitchFamily="2" charset="77"/>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77362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Waste management and protection/restoration of terrestrial and marine ecosystems</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Cross-cutting MBD &amp; Resilience</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Research, knowledge and policy development &amp; education and awareness raising</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4" name="Picture 3">
            <a:extLst>
              <a:ext uri="{FF2B5EF4-FFF2-40B4-BE49-F238E27FC236}">
                <a16:creationId xmlns="" xmlns:a16="http://schemas.microsoft.com/office/drawing/2014/main" id="{BA302974-64B7-1149-45C8-59006292F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842276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AE9C7D85-59A9-A360-BD57-E6FB02212C95}"/>
              </a:ext>
            </a:extLst>
          </p:cNvPr>
          <p:cNvPicPr>
            <a:picLocks noChangeAspect="1"/>
          </p:cNvPicPr>
          <p:nvPr/>
        </p:nvPicPr>
        <p:blipFill>
          <a:blip r:embed="rId3"/>
          <a:stretch>
            <a:fillRect/>
          </a:stretch>
        </p:blipFill>
        <p:spPr>
          <a:xfrm>
            <a:off x="1135118" y="552474"/>
            <a:ext cx="3014134" cy="2009423"/>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1777662956"/>
              </p:ext>
            </p:extLst>
          </p:nvPr>
        </p:nvGraphicFramePr>
        <p:xfrm>
          <a:off x="1135118" y="520262"/>
          <a:ext cx="22528923" cy="10687445"/>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SINT MAARTEN</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RES-43/SXM</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Fostering Resilient Crisis Management</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€ 1,000,390</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rgbClr val="8F1A4B"/>
                          </a:solidFill>
                          <a:uFillTx/>
                          <a:latin typeface="Montserrat" pitchFamily="2" charset="77"/>
                          <a:ea typeface="+mn-ea"/>
                          <a:cs typeface="+mn-cs"/>
                          <a:sym typeface="Proxima Nova"/>
                        </a:rPr>
                        <a:t>Project under implementation</a:t>
                      </a:r>
                      <a:endParaRPr lang="en-GB" sz="2800" b="0" i="0" u="none" strike="noStrike" cap="none" spc="0" baseline="0" dirty="0">
                        <a:ln>
                          <a:noFill/>
                        </a:ln>
                        <a:solidFill>
                          <a:schemeClr val="bg1"/>
                        </a:solidFill>
                        <a:uFillTx/>
                        <a:latin typeface="Montserrat" pitchFamily="2" charset="77"/>
                        <a:ea typeface="+mn-ea"/>
                        <a:cs typeface="+mn-cs"/>
                        <a:sym typeface="Proxima Nova"/>
                      </a:endParaRP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VNGI</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24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01/03/2022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28/02/2024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9362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noProof="0" dirty="0">
                          <a:ln>
                            <a:noFill/>
                          </a:ln>
                          <a:solidFill>
                            <a:schemeClr val="tx1"/>
                          </a:solidFill>
                          <a:uFillTx/>
                          <a:latin typeface="Montserrat" pitchFamily="2" charset="77"/>
                          <a:ea typeface="+mn-ea"/>
                          <a:cs typeface="+mn-cs"/>
                          <a:sym typeface="Proxima Nova"/>
                        </a:rPr>
                        <a:t>To improve capacities of government entities in the fields of crisis management, information management and </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noProof="0" dirty="0">
                          <a:ln>
                            <a:noFill/>
                          </a:ln>
                          <a:solidFill>
                            <a:schemeClr val="tx1"/>
                          </a:solidFill>
                          <a:uFillTx/>
                          <a:latin typeface="Montserrat" pitchFamily="2" charset="77"/>
                          <a:ea typeface="+mn-ea"/>
                          <a:cs typeface="+mn-cs"/>
                          <a:sym typeface="Proxima Nova"/>
                        </a:rPr>
                        <a:t>human resources and capacities in order to anticipate and adapt to crises</a:t>
                      </a:r>
                    </a:p>
                    <a:p>
                      <a:pPr marL="127000" marR="0" indent="0" algn="ctr" defTabSz="825500" rtl="0" latinLnBrk="0">
                        <a:lnSpc>
                          <a:spcPct val="100000"/>
                        </a:lnSpc>
                        <a:spcBef>
                          <a:spcPts val="0"/>
                        </a:spcBef>
                        <a:spcAft>
                          <a:spcPts val="0"/>
                        </a:spcAft>
                        <a:buClrTx/>
                        <a:buSzPct val="100000"/>
                        <a:buFontTx/>
                        <a:buNone/>
                        <a:tabLst/>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US" sz="2800" b="0" i="0" u="none" strike="noStrike" cap="none" spc="0" baseline="0" noProof="0" dirty="0">
                        <a:ln>
                          <a:noFill/>
                        </a:ln>
                        <a:uFillTx/>
                        <a:latin typeface="Montserrat" pitchFamily="2" charset="77"/>
                      </a:endParaRPr>
                    </a:p>
                    <a:p>
                      <a:pPr marL="641350" marR="0" lvl="0" indent="-514350" algn="l">
                        <a:lnSpc>
                          <a:spcPct val="100000"/>
                        </a:lnSpc>
                        <a:spcBef>
                          <a:spcPts val="0"/>
                        </a:spcBef>
                        <a:spcAft>
                          <a:spcPts val="0"/>
                        </a:spcAft>
                        <a:buClrTx/>
                        <a:buSzPct val="100000"/>
                        <a:buFontTx/>
                        <a:buAutoNum type="arabicPeriod"/>
                      </a:pPr>
                      <a:r>
                        <a:rPr lang="en-US" sz="2800" b="0" i="0" u="none" strike="noStrike" cap="none" spc="0" baseline="0" dirty="0">
                          <a:ln>
                            <a:noFill/>
                          </a:ln>
                          <a:solidFill>
                            <a:schemeClr val="tx1"/>
                          </a:solidFill>
                          <a:uFillTx/>
                          <a:latin typeface="Montserrat" pitchFamily="2" charset="77"/>
                          <a:ea typeface="+mn-ea"/>
                          <a:cs typeface="+mn-cs"/>
                          <a:sym typeface="Proxima Nova"/>
                        </a:rPr>
                        <a:t>Improved information sharing between government entities</a:t>
                      </a:r>
                    </a:p>
                    <a:p>
                      <a:pPr marL="641350" marR="0" lvl="0" indent="-514350" algn="l">
                        <a:lnSpc>
                          <a:spcPct val="100000"/>
                        </a:lnSpc>
                        <a:spcBef>
                          <a:spcPts val="0"/>
                        </a:spcBef>
                        <a:spcAft>
                          <a:spcPts val="0"/>
                        </a:spcAft>
                        <a:buClrTx/>
                        <a:buSzPct val="100000"/>
                        <a:buFontTx/>
                        <a:buAutoNum type="arabicPeriod"/>
                      </a:pPr>
                      <a:r>
                        <a:rPr lang="en-US" sz="2800" b="0" i="0" u="none" strike="noStrike" cap="none" spc="0" baseline="0" dirty="0">
                          <a:ln>
                            <a:noFill/>
                          </a:ln>
                          <a:solidFill>
                            <a:schemeClr val="tx1"/>
                          </a:solidFill>
                          <a:uFillTx/>
                          <a:latin typeface="Montserrat" pitchFamily="2" charset="77"/>
                          <a:ea typeface="+mn-ea"/>
                          <a:cs typeface="+mn-cs"/>
                          <a:sym typeface="Proxima Nova"/>
                        </a:rPr>
                        <a:t>Self-sustain training and education capacities in place and maintained, through a Resource Centre</a:t>
                      </a:r>
                    </a:p>
                    <a:p>
                      <a:pPr marL="641350" marR="0" lvl="0" indent="-514350" algn="l">
                        <a:lnSpc>
                          <a:spcPct val="100000"/>
                        </a:lnSpc>
                        <a:spcBef>
                          <a:spcPts val="0"/>
                        </a:spcBef>
                        <a:spcAft>
                          <a:spcPts val="0"/>
                        </a:spcAft>
                        <a:buClrTx/>
                        <a:buSzPct val="100000"/>
                        <a:buFontTx/>
                        <a:buAutoNum type="arabicPeriod"/>
                      </a:pPr>
                      <a:r>
                        <a:rPr lang="en-US" sz="2800" b="0" i="0" u="none" strike="noStrike" cap="none" spc="0" baseline="0" dirty="0">
                          <a:ln>
                            <a:noFill/>
                          </a:ln>
                          <a:solidFill>
                            <a:schemeClr val="tx1"/>
                          </a:solidFill>
                          <a:uFillTx/>
                          <a:latin typeface="Montserrat" pitchFamily="2" charset="77"/>
                          <a:ea typeface="+mn-ea"/>
                          <a:cs typeface="+mn-cs"/>
                          <a:sym typeface="Proxima Nova"/>
                        </a:rPr>
                        <a:t>Crisis management capacity strengthened with clear standard operating procedures (SOPs) for various types of crisis (scale, severity, type) that are approved by government for use in real-life crises</a:t>
                      </a:r>
                    </a:p>
                    <a:p>
                      <a:pPr marL="641350" marR="0" lvl="0" indent="-514350" algn="l">
                        <a:lnSpc>
                          <a:spcPct val="100000"/>
                        </a:lnSpc>
                        <a:spcBef>
                          <a:spcPts val="0"/>
                        </a:spcBef>
                        <a:spcAft>
                          <a:spcPts val="0"/>
                        </a:spcAft>
                        <a:buClrTx/>
                        <a:buSzPct val="100000"/>
                        <a:buFontTx/>
                        <a:buAutoNum type="arabicPeriod"/>
                      </a:pPr>
                      <a:r>
                        <a:rPr lang="en-US" sz="2800" b="0" i="0" u="none" strike="noStrike" cap="none" spc="0" baseline="0" dirty="0">
                          <a:ln>
                            <a:noFill/>
                          </a:ln>
                          <a:solidFill>
                            <a:schemeClr val="tx1"/>
                          </a:solidFill>
                          <a:uFillTx/>
                          <a:latin typeface="Montserrat" pitchFamily="2" charset="77"/>
                          <a:ea typeface="+mn-ea"/>
                          <a:cs typeface="+mn-cs"/>
                          <a:sym typeface="Proxima Nova"/>
                        </a:rPr>
                        <a:t>Shared principles for regional crisis coordination are endorsed</a:t>
                      </a: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226495">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Comprehensive disaster management </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rPr>
                        <a:t>NCE approved</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4" name="Picture 3">
            <a:extLst>
              <a:ext uri="{FF2B5EF4-FFF2-40B4-BE49-F238E27FC236}">
                <a16:creationId xmlns="" xmlns:a16="http://schemas.microsoft.com/office/drawing/2014/main" id="{DE446A24-809A-6F05-0CB6-87CB91618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2561075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AE9C7D85-59A9-A360-BD57-E6FB02212C95}"/>
              </a:ext>
            </a:extLst>
          </p:cNvPr>
          <p:cNvPicPr>
            <a:picLocks noChangeAspect="1"/>
          </p:cNvPicPr>
          <p:nvPr/>
        </p:nvPicPr>
        <p:blipFill>
          <a:blip r:embed="rId3"/>
          <a:stretch>
            <a:fillRect/>
          </a:stretch>
        </p:blipFill>
        <p:spPr>
          <a:xfrm>
            <a:off x="1135118" y="552474"/>
            <a:ext cx="3014134" cy="2009423"/>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2411719167"/>
              </p:ext>
            </p:extLst>
          </p:nvPr>
        </p:nvGraphicFramePr>
        <p:xfrm>
          <a:off x="1135118" y="520262"/>
          <a:ext cx="22528923" cy="10718890"/>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SINT MAARTEN</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a:ln>
                            <a:noFill/>
                          </a:ln>
                          <a:solidFill>
                            <a:schemeClr val="tx1"/>
                          </a:solidFill>
                          <a:uFillTx/>
                          <a:latin typeface="Montserrat" pitchFamily="2" charset="77"/>
                          <a:ea typeface="+mn-ea"/>
                          <a:cs typeface="+mn-cs"/>
                          <a:sym typeface="Proxima Nova"/>
                        </a:rPr>
                        <a:t>RES-53/SXM</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Establishing the Design, Operations and Maintenance of an Early Warning System in St. Maarten</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€ 304,606</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rgbClr val="8F1A4B"/>
                          </a:solidFill>
                          <a:uFillTx/>
                          <a:latin typeface="Montserrat" pitchFamily="2" charset="77"/>
                          <a:ea typeface="+mn-ea"/>
                          <a:cs typeface="+mn-cs"/>
                          <a:sym typeface="Proxima Nova"/>
                        </a:rPr>
                        <a:t>Project under implementation</a:t>
                      </a:r>
                      <a:endParaRPr lang="en-GB" sz="2800" b="0" i="0" u="none" strike="noStrike" cap="none" spc="0" baseline="0" dirty="0">
                        <a:ln>
                          <a:noFill/>
                        </a:ln>
                        <a:solidFill>
                          <a:srgbClr val="8F1A4B"/>
                        </a:solidFill>
                        <a:uFillTx/>
                        <a:latin typeface="Montserrat" pitchFamily="2" charset="77"/>
                        <a:ea typeface="+mn-ea"/>
                        <a:cs typeface="+mn-cs"/>
                        <a:sym typeface="Proxima Nova"/>
                      </a:endParaRP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rPr>
                        <a:t>The </a:t>
                      </a:r>
                      <a:r>
                        <a:rPr lang="en-US" sz="2800" b="0" i="0" u="none" strike="noStrike" cap="none" spc="0" baseline="0" dirty="0">
                          <a:ln>
                            <a:noFill/>
                          </a:ln>
                          <a:solidFill>
                            <a:schemeClr val="tx1"/>
                          </a:solidFill>
                          <a:uFillTx/>
                          <a:latin typeface="Montserrat" pitchFamily="2" charset="77"/>
                          <a:ea typeface="+mn-ea"/>
                          <a:cs typeface="+mn-cs"/>
                          <a:sym typeface="Proxima Nova"/>
                        </a:rPr>
                        <a:t>Ministry </a:t>
                      </a:r>
                      <a:r>
                        <a:rPr lang="en-US" sz="2800" b="0" i="0" u="none" strike="noStrike" cap="none" spc="0" baseline="0" dirty="0">
                          <a:ln>
                            <a:noFill/>
                          </a:ln>
                          <a:solidFill>
                            <a:schemeClr val="tx1"/>
                          </a:solidFill>
                          <a:uFillTx/>
                          <a:latin typeface="Montserrat" pitchFamily="2" charset="77"/>
                          <a:ea typeface="+mn-ea"/>
                          <a:cs typeface="+mn-cs"/>
                        </a:rPr>
                        <a:t>of General Affairs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Duration: 13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Start Date: 22 March 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End Date: 21 April 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9362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a:lnSpc>
                          <a:spcPct val="100000"/>
                        </a:lnSpc>
                        <a:spcBef>
                          <a:spcPts val="0"/>
                        </a:spcBef>
                        <a:spcAft>
                          <a:spcPts val="0"/>
                        </a:spcAft>
                        <a:buNone/>
                      </a:pPr>
                      <a:r>
                        <a:rPr lang="en-US" sz="2800" b="0" i="0" u="none" strike="noStrike" cap="none" spc="0" baseline="0" dirty="0">
                          <a:ln>
                            <a:noFill/>
                          </a:ln>
                          <a:solidFill>
                            <a:schemeClr val="tx1"/>
                          </a:solidFill>
                          <a:uFillTx/>
                          <a:latin typeface="Montserrat" pitchFamily="2" charset="77"/>
                          <a:ea typeface="+mn-ea"/>
                          <a:cs typeface="+mn-cs"/>
                        </a:rPr>
                        <a:t>Building the foundations and capacities for a comprehensive EWS and enhancing warning dissemination</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ea typeface="+mn-ea"/>
                          <a:cs typeface="+mn-cs"/>
                          <a:sym typeface="Proxima Nova"/>
                        </a:rPr>
                        <a:t>TO ACHIEVE:</a:t>
                      </a:r>
                    </a:p>
                    <a:p>
                      <a:pPr marL="641350" marR="0" indent="-514350" algn="l" rtl="0" latinLnBrk="0">
                        <a:lnSpc>
                          <a:spcPct val="100000"/>
                        </a:lnSpc>
                        <a:spcBef>
                          <a:spcPts val="0"/>
                        </a:spcBef>
                        <a:spcAft>
                          <a:spcPts val="0"/>
                        </a:spcAft>
                        <a:buClrTx/>
                        <a:buSzPct val="100000"/>
                        <a:buFontTx/>
                        <a:buAutoNum type="arabicPeriod"/>
                      </a:pPr>
                      <a:r>
                        <a:rPr lang="en-US" sz="2800" b="0" i="0" u="none" strike="noStrike" cap="none" spc="0" baseline="0" dirty="0">
                          <a:ln>
                            <a:noFill/>
                          </a:ln>
                          <a:solidFill>
                            <a:schemeClr val="tx1"/>
                          </a:solidFill>
                          <a:uFillTx/>
                          <a:latin typeface="Montserrat" pitchFamily="2" charset="77"/>
                          <a:ea typeface="+mn-ea"/>
                          <a:cs typeface="+mn-cs"/>
                        </a:rPr>
                        <a:t>Comprehensive Governance and Operational Frameworks for EWS developed</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641350" marR="0" indent="-514350" algn="l" rtl="0" latinLnBrk="0">
                        <a:lnSpc>
                          <a:spcPct val="100000"/>
                        </a:lnSpc>
                        <a:spcBef>
                          <a:spcPts val="0"/>
                        </a:spcBef>
                        <a:spcAft>
                          <a:spcPts val="0"/>
                        </a:spcAft>
                        <a:buClrTx/>
                        <a:buSzPct val="100000"/>
                        <a:buFontTx/>
                        <a:buAutoNum type="arabicPeriod"/>
                      </a:pPr>
                      <a:r>
                        <a:rPr lang="en-US" sz="2800" b="0" i="0" u="none" strike="noStrike" cap="none" spc="0" baseline="0" dirty="0">
                          <a:ln>
                            <a:noFill/>
                          </a:ln>
                          <a:solidFill>
                            <a:schemeClr val="tx1"/>
                          </a:solidFill>
                          <a:uFillTx/>
                          <a:latin typeface="Montserrat" pitchFamily="2" charset="77"/>
                          <a:ea typeface="+mn-ea"/>
                          <a:cs typeface="+mn-cs"/>
                        </a:rPr>
                        <a:t>Common Alerting Protocols for a multi-hazard EWS developed</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641350" marR="0" indent="-514350" algn="l" rtl="0" latinLnBrk="0">
                        <a:lnSpc>
                          <a:spcPct val="100000"/>
                        </a:lnSpc>
                        <a:spcBef>
                          <a:spcPts val="0"/>
                        </a:spcBef>
                        <a:spcAft>
                          <a:spcPts val="0"/>
                        </a:spcAft>
                        <a:buClrTx/>
                        <a:buSzPct val="100000"/>
                        <a:buFontTx/>
                        <a:buAutoNum type="arabicPeriod"/>
                      </a:pPr>
                      <a:r>
                        <a:rPr lang="en-US" sz="2800" b="0" i="0" u="none" strike="noStrike" cap="none" spc="0" baseline="0" dirty="0">
                          <a:ln>
                            <a:noFill/>
                          </a:ln>
                          <a:solidFill>
                            <a:schemeClr val="tx1"/>
                          </a:solidFill>
                          <a:uFillTx/>
                          <a:latin typeface="Montserrat" pitchFamily="2" charset="77"/>
                          <a:ea typeface="+mn-ea"/>
                          <a:cs typeface="+mn-cs"/>
                        </a:rPr>
                        <a:t>Standard messaging content for use in the EWS Framework, along with awareness methods</a:t>
                      </a:r>
                    </a:p>
                    <a:p>
                      <a:pPr marL="641350" marR="0" lvl="0" indent="-514350" algn="l">
                        <a:lnSpc>
                          <a:spcPct val="100000"/>
                        </a:lnSpc>
                        <a:spcBef>
                          <a:spcPts val="0"/>
                        </a:spcBef>
                        <a:spcAft>
                          <a:spcPts val="0"/>
                        </a:spcAft>
                        <a:buClrTx/>
                        <a:buSzPct val="100000"/>
                        <a:buFontTx/>
                        <a:buAutoNum type="arabicPeriod"/>
                      </a:pPr>
                      <a:r>
                        <a:rPr lang="en-US" sz="2800" b="0" i="0" u="none" strike="noStrike" cap="none" spc="0" baseline="0" dirty="0">
                          <a:ln>
                            <a:noFill/>
                          </a:ln>
                          <a:solidFill>
                            <a:schemeClr val="tx1"/>
                          </a:solidFill>
                          <a:uFillTx/>
                          <a:latin typeface="Montserrat" pitchFamily="2" charset="77"/>
                          <a:ea typeface="+mn-ea"/>
                          <a:cs typeface="+mn-cs"/>
                        </a:rPr>
                        <a:t>Institutional capacity to establish and use the CAP and frameworks in times of crisis</a:t>
                      </a:r>
                    </a:p>
                    <a:p>
                      <a:pPr marL="641350" marR="0" lvl="0" indent="-514350" algn="l">
                        <a:lnSpc>
                          <a:spcPct val="100000"/>
                        </a:lnSpc>
                        <a:spcBef>
                          <a:spcPts val="0"/>
                        </a:spcBef>
                        <a:spcAft>
                          <a:spcPts val="0"/>
                        </a:spcAft>
                        <a:buClrTx/>
                        <a:buSzPct val="100000"/>
                        <a:buFontTx/>
                        <a:buAutoNum type="arabicPeriod"/>
                      </a:pPr>
                      <a:r>
                        <a:rPr lang="en-US" sz="2800" b="0" i="0" u="none" strike="noStrike" cap="none" spc="0" baseline="0" dirty="0">
                          <a:ln>
                            <a:noFill/>
                          </a:ln>
                          <a:solidFill>
                            <a:schemeClr val="tx1"/>
                          </a:solidFill>
                          <a:uFillTx/>
                          <a:latin typeface="Montserrat" pitchFamily="2" charset="77"/>
                          <a:ea typeface="+mn-ea"/>
                          <a:cs typeface="+mn-cs"/>
                        </a:rPr>
                        <a:t>Feasibility study with recommendations for a cost-effective mass notification public warning system, including technology and equipment specifications, training and legislative requirements and financial consequences</a:t>
                      </a: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403045">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Early warning systems </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Research, knowledge and policy development &amp; capacity strengthening</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4" name="Picture 3">
            <a:extLst>
              <a:ext uri="{FF2B5EF4-FFF2-40B4-BE49-F238E27FC236}">
                <a16:creationId xmlns="" xmlns:a16="http://schemas.microsoft.com/office/drawing/2014/main" id="{1E570C5B-8866-FF96-334F-3F2B66168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3552343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AE9C7D85-59A9-A360-BD57-E6FB02212C95}"/>
              </a:ext>
            </a:extLst>
          </p:cNvPr>
          <p:cNvPicPr>
            <a:picLocks noChangeAspect="1"/>
          </p:cNvPicPr>
          <p:nvPr/>
        </p:nvPicPr>
        <p:blipFill>
          <a:blip r:embed="rId3"/>
          <a:stretch>
            <a:fillRect/>
          </a:stretch>
        </p:blipFill>
        <p:spPr>
          <a:xfrm>
            <a:off x="1135118" y="552474"/>
            <a:ext cx="3014134" cy="2009423"/>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260502810"/>
              </p:ext>
            </p:extLst>
          </p:nvPr>
        </p:nvGraphicFramePr>
        <p:xfrm>
          <a:off x="1135118" y="520262"/>
          <a:ext cx="22528923" cy="10908348"/>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251489">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SINT MAARTEN</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RES-56/SXM</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1022488">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Comprehensive Framework for the Operationalization of the Office of Disaster Management (ODM) based on a Comprehensive Disaster Management Approach</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27093">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€ 119,091</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rgbClr val="8F1A4B"/>
                          </a:solidFill>
                          <a:uFillTx/>
                          <a:latin typeface="Montserrat" pitchFamily="2" charset="77"/>
                          <a:ea typeface="+mn-ea"/>
                          <a:cs typeface="+mn-cs"/>
                          <a:sym typeface="Proxima Nova"/>
                        </a:rPr>
                        <a:t>Project under implementation</a:t>
                      </a:r>
                      <a:endParaRPr lang="en-GB" sz="2800" b="0" i="0" u="none" strike="noStrike" cap="none" spc="0" baseline="0" dirty="0">
                        <a:ln>
                          <a:noFill/>
                        </a:ln>
                        <a:solidFill>
                          <a:schemeClr val="bg1"/>
                        </a:solidFill>
                        <a:uFillTx/>
                        <a:latin typeface="Montserrat" pitchFamily="2" charset="77"/>
                        <a:ea typeface="+mn-ea"/>
                        <a:cs typeface="+mn-cs"/>
                        <a:sym typeface="Proxima Nova"/>
                      </a:endParaRP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rPr>
                        <a:t>Ministry of General Affairs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695091">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a:ln>
                            <a:noFill/>
                          </a:ln>
                          <a:solidFill>
                            <a:schemeClr val="tx1"/>
                          </a:solidFill>
                          <a:uFillTx/>
                          <a:latin typeface="Montserrat" pitchFamily="2" charset="77"/>
                          <a:ea typeface="+mn-ea"/>
                          <a:cs typeface="+mn-cs"/>
                          <a:sym typeface="Proxima Nova"/>
                        </a:rPr>
                        <a:t>Duration</a:t>
                      </a:r>
                      <a:r>
                        <a:rPr lang="en-US" sz="2800" b="0" i="0" u="none" strike="noStrike" cap="none" spc="0" baseline="0">
                          <a:ln>
                            <a:noFill/>
                          </a:ln>
                          <a:solidFill>
                            <a:schemeClr val="tx1"/>
                          </a:solidFill>
                          <a:uFillTx/>
                          <a:latin typeface="Montserrat" pitchFamily="2" charset="77"/>
                          <a:ea typeface="+mn-ea"/>
                          <a:cs typeface="+mn-cs"/>
                        </a:rPr>
                        <a:t>: 12 months</a:t>
                      </a:r>
                      <a:endParaRPr lang="en-GB" sz="2800" b="0" i="0" u="none" strike="noStrike" cap="none" spc="0" baseline="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Start Date</a:t>
                      </a:r>
                      <a:r>
                        <a:rPr lang="en-US" sz="2800" b="0" i="0" u="none" strike="noStrike" cap="none" spc="0" baseline="0" dirty="0">
                          <a:ln>
                            <a:noFill/>
                          </a:ln>
                          <a:solidFill>
                            <a:schemeClr val="tx1"/>
                          </a:solidFill>
                          <a:uFillTx/>
                          <a:latin typeface="Montserrat" pitchFamily="2" charset="77"/>
                          <a:ea typeface="+mn-ea"/>
                          <a:cs typeface="+mn-cs"/>
                        </a:rPr>
                        <a:t>: 22 March 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End Date</a:t>
                      </a:r>
                      <a:r>
                        <a:rPr lang="en-US" sz="2800" b="0" i="0" u="none" strike="noStrike" cap="none" spc="0" baseline="0" dirty="0">
                          <a:ln>
                            <a:noFill/>
                          </a:ln>
                          <a:solidFill>
                            <a:schemeClr val="tx1"/>
                          </a:solidFill>
                          <a:uFillTx/>
                          <a:latin typeface="Montserrat" pitchFamily="2" charset="77"/>
                          <a:ea typeface="+mn-ea"/>
                          <a:cs typeface="+mn-cs"/>
                        </a:rPr>
                        <a:t>: 21 March 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294451">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rPr>
                        <a:t>A strengthened policy and institutional framework for comprehensive disaster management in Sint Maarten</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127000" marR="0" lvl="0" indent="0" algn="ctr">
                        <a:lnSpc>
                          <a:spcPct val="100000"/>
                        </a:lnSpc>
                        <a:spcBef>
                          <a:spcPts val="0"/>
                        </a:spcBef>
                        <a:spcAft>
                          <a:spcPts val="0"/>
                        </a:spcAft>
                        <a:buClrTx/>
                        <a:buFontTx/>
                        <a:buNone/>
                      </a:pPr>
                      <a:endParaRPr lang="en-US" sz="2800" b="0" i="0" u="none" strike="noStrike" cap="none" spc="0" baseline="0" dirty="0">
                        <a:ln>
                          <a:noFill/>
                        </a:ln>
                        <a:solidFill>
                          <a:schemeClr val="tx1"/>
                        </a:solidFill>
                        <a:uFillTx/>
                        <a:latin typeface="Montserrat" pitchFamily="2" charset="77"/>
                        <a:ea typeface="+mn-ea"/>
                        <a:cs typeface="+mn-cs"/>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US" sz="2800" b="0" i="0" u="none" strike="noStrike" cap="none" spc="0" baseline="0" noProof="0" dirty="0">
                        <a:ln>
                          <a:noFill/>
                        </a:ln>
                        <a:uFillTx/>
                        <a:latin typeface="Montserrat" pitchFamily="2" charset="77"/>
                      </a:endParaRPr>
                    </a:p>
                    <a:p>
                      <a:pPr marL="641350" marR="0" lvl="0" indent="-514350" algn="l">
                        <a:lnSpc>
                          <a:spcPct val="100000"/>
                        </a:lnSpc>
                        <a:spcBef>
                          <a:spcPts val="0"/>
                        </a:spcBef>
                        <a:spcAft>
                          <a:spcPts val="0"/>
                        </a:spcAft>
                        <a:buClrTx/>
                        <a:buFontTx/>
                        <a:buAutoNum type="arabicPeriod"/>
                      </a:pPr>
                      <a:r>
                        <a:rPr lang="en-US" sz="2800" b="0" i="0" u="none" strike="noStrike" cap="none" spc="0" baseline="0" dirty="0">
                          <a:ln>
                            <a:noFill/>
                          </a:ln>
                          <a:solidFill>
                            <a:schemeClr val="tx1"/>
                          </a:solidFill>
                          <a:uFillTx/>
                          <a:latin typeface="Montserrat" pitchFamily="2" charset="77"/>
                          <a:ea typeface="+mn-ea"/>
                          <a:cs typeface="+mn-cs"/>
                        </a:rPr>
                        <a:t>Draft framework</a:t>
                      </a:r>
                    </a:p>
                    <a:p>
                      <a:pPr marL="641350" marR="0" lvl="0" indent="-514350" algn="l">
                        <a:lnSpc>
                          <a:spcPct val="100000"/>
                        </a:lnSpc>
                        <a:spcBef>
                          <a:spcPts val="0"/>
                        </a:spcBef>
                        <a:spcAft>
                          <a:spcPts val="0"/>
                        </a:spcAft>
                        <a:buClrTx/>
                        <a:buFontTx/>
                        <a:buAutoNum type="arabicPeriod"/>
                      </a:pPr>
                      <a:r>
                        <a:rPr lang="en-US" sz="2800" b="0" i="0" u="none" strike="noStrike" cap="none" spc="0" baseline="0" dirty="0">
                          <a:ln>
                            <a:noFill/>
                          </a:ln>
                          <a:solidFill>
                            <a:schemeClr val="tx1"/>
                          </a:solidFill>
                          <a:uFillTx/>
                          <a:latin typeface="Montserrat" pitchFamily="2" charset="77"/>
                          <a:ea typeface="+mn-ea"/>
                          <a:cs typeface="+mn-cs"/>
                        </a:rPr>
                        <a:t>A Roadmap (implementation strategy) prepared and presented, that outlines the steps to be taken to establish and </a:t>
                      </a:r>
                      <a:r>
                        <a:rPr lang="en-US" sz="2800" b="0" i="0" u="none" strike="noStrike" cap="none" spc="0" baseline="0" dirty="0" err="1">
                          <a:ln>
                            <a:noFill/>
                          </a:ln>
                          <a:solidFill>
                            <a:schemeClr val="tx1"/>
                          </a:solidFill>
                          <a:uFillTx/>
                          <a:latin typeface="Montserrat" pitchFamily="2" charset="77"/>
                          <a:ea typeface="+mn-ea"/>
                          <a:cs typeface="+mn-cs"/>
                        </a:rPr>
                        <a:t>operationalise</a:t>
                      </a:r>
                      <a:r>
                        <a:rPr lang="en-US" sz="2800" b="0" i="0" u="none" strike="noStrike" cap="none" spc="0" baseline="0" dirty="0">
                          <a:ln>
                            <a:noFill/>
                          </a:ln>
                          <a:solidFill>
                            <a:schemeClr val="tx1"/>
                          </a:solidFill>
                          <a:uFillTx/>
                          <a:latin typeface="Montserrat" pitchFamily="2" charset="77"/>
                          <a:ea typeface="+mn-ea"/>
                          <a:cs typeface="+mn-cs"/>
                        </a:rPr>
                        <a:t> the physical ODM within 3 years from the date of approval of the Roadmap</a:t>
                      </a:r>
                    </a:p>
                    <a:p>
                      <a:pPr marL="641350" marR="0" lvl="0" indent="-514350" algn="l">
                        <a:lnSpc>
                          <a:spcPct val="100000"/>
                        </a:lnSpc>
                        <a:spcBef>
                          <a:spcPts val="0"/>
                        </a:spcBef>
                        <a:spcAft>
                          <a:spcPts val="0"/>
                        </a:spcAft>
                        <a:buClrTx/>
                        <a:buFontTx/>
                        <a:buAutoNum type="arabicPeriod"/>
                      </a:pPr>
                      <a:r>
                        <a:rPr lang="en-US" sz="2800" b="0" i="0" u="none" strike="noStrike" cap="none" spc="0" baseline="0" dirty="0">
                          <a:ln>
                            <a:noFill/>
                          </a:ln>
                          <a:solidFill>
                            <a:schemeClr val="tx1"/>
                          </a:solidFill>
                          <a:uFillTx/>
                          <a:latin typeface="Montserrat" pitchFamily="2" charset="77"/>
                          <a:ea typeface="+mn-ea"/>
                          <a:cs typeface="+mn-cs"/>
                        </a:rPr>
                        <a:t>A Business Plan for the ODM that provides greater levels of detail regarding the specific tasks that are necessary to </a:t>
                      </a:r>
                      <a:r>
                        <a:rPr lang="en-US" sz="2800" b="0" i="0" u="none" strike="noStrike" cap="none" spc="0" baseline="0" dirty="0" err="1">
                          <a:ln>
                            <a:noFill/>
                          </a:ln>
                          <a:solidFill>
                            <a:schemeClr val="tx1"/>
                          </a:solidFill>
                          <a:uFillTx/>
                          <a:latin typeface="Montserrat" pitchFamily="2" charset="77"/>
                          <a:ea typeface="+mn-ea"/>
                          <a:cs typeface="+mn-cs"/>
                        </a:rPr>
                        <a:t>operationalise</a:t>
                      </a:r>
                      <a:r>
                        <a:rPr lang="en-US" sz="2800" b="0" i="0" u="none" strike="noStrike" cap="none" spc="0" baseline="0" dirty="0">
                          <a:ln>
                            <a:noFill/>
                          </a:ln>
                          <a:solidFill>
                            <a:schemeClr val="tx1"/>
                          </a:solidFill>
                          <a:uFillTx/>
                          <a:latin typeface="Montserrat" pitchFamily="2" charset="77"/>
                          <a:ea typeface="+mn-ea"/>
                          <a:cs typeface="+mn-cs"/>
                        </a:rPr>
                        <a:t> the Roadmap</a:t>
                      </a: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6999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Comprehensive disaster management</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Research, knowledge and policy development &amp; capacity strengthening</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4" name="Picture 3">
            <a:extLst>
              <a:ext uri="{FF2B5EF4-FFF2-40B4-BE49-F238E27FC236}">
                <a16:creationId xmlns="" xmlns:a16="http://schemas.microsoft.com/office/drawing/2014/main" id="{5E22FB83-4CFC-84CA-EB68-79E68CB04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2260204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F1A4B"/>
        </a:solidFill>
        <a:effectLst/>
      </p:bgPr>
    </p:bg>
    <p:spTree>
      <p:nvGrpSpPr>
        <p:cNvPr id="1" name=""/>
        <p:cNvGrpSpPr/>
        <p:nvPr/>
      </p:nvGrpSpPr>
      <p:grpSpPr>
        <a:xfrm>
          <a:off x="0" y="0"/>
          <a:ext cx="0" cy="0"/>
          <a:chOff x="0" y="0"/>
          <a:chExt cx="0" cy="0"/>
        </a:xfrm>
      </p:grpSpPr>
      <p:pic>
        <p:nvPicPr>
          <p:cNvPr id="83" name="Picture 83">
            <a:extLst>
              <a:ext uri="{FF2B5EF4-FFF2-40B4-BE49-F238E27FC236}">
                <a16:creationId xmlns="" xmlns:a16="http://schemas.microsoft.com/office/drawing/2014/main" id="{B816B6D0-937F-4ECA-AB5A-B2BF519301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07851" y="4162687"/>
            <a:ext cx="5968302" cy="2238114"/>
          </a:xfrm>
          <a:prstGeom prst="rect">
            <a:avLst/>
          </a:prstGeom>
        </p:spPr>
      </p:pic>
      <p:pic>
        <p:nvPicPr>
          <p:cNvPr id="2" name="Picture 46" descr="Text&#10;&#10;Description automatically generated">
            <a:extLst>
              <a:ext uri="{FF2B5EF4-FFF2-40B4-BE49-F238E27FC236}">
                <a16:creationId xmlns="" xmlns:a16="http://schemas.microsoft.com/office/drawing/2014/main" id="{AB1EAB59-5AF7-CE9D-C929-16FDD946B701}"/>
              </a:ext>
            </a:extLst>
          </p:cNvPr>
          <p:cNvPicPr>
            <a:picLocks noChangeAspect="1"/>
          </p:cNvPicPr>
          <p:nvPr/>
        </p:nvPicPr>
        <p:blipFill>
          <a:blip r:embed="rId4"/>
          <a:stretch>
            <a:fillRect/>
          </a:stretch>
        </p:blipFill>
        <p:spPr>
          <a:xfrm>
            <a:off x="9907" y="12162055"/>
            <a:ext cx="24376435" cy="1545336"/>
          </a:xfrm>
          <a:prstGeom prst="rect">
            <a:avLst/>
          </a:prstGeom>
        </p:spPr>
      </p:pic>
      <p:pic>
        <p:nvPicPr>
          <p:cNvPr id="3" name="Picture 2">
            <a:extLst>
              <a:ext uri="{FF2B5EF4-FFF2-40B4-BE49-F238E27FC236}">
                <a16:creationId xmlns="" xmlns:a16="http://schemas.microsoft.com/office/drawing/2014/main" id="{A319DDFC-166C-61C9-4801-5FD0BBE78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
        <p:nvSpPr>
          <p:cNvPr id="4" name="ZoneTexte 3"/>
          <p:cNvSpPr txBox="1"/>
          <p:nvPr/>
        </p:nvSpPr>
        <p:spPr>
          <a:xfrm>
            <a:off x="9207851" y="6445405"/>
            <a:ext cx="8247184" cy="707886"/>
          </a:xfrm>
          <a:prstGeom prst="rect">
            <a:avLst/>
          </a:prstGeom>
          <a:noFill/>
        </p:spPr>
        <p:txBody>
          <a:bodyPr wrap="square" rtlCol="0">
            <a:spAutoFit/>
          </a:bodyPr>
          <a:lstStyle/>
          <a:p>
            <a:r>
              <a:rPr lang="en-GB" sz="4000" b="1" i="1" dirty="0">
                <a:solidFill>
                  <a:schemeClr val="bg1"/>
                </a:solidFill>
                <a:latin typeface="Montserrat"/>
              </a:rPr>
              <a:t>Project fiches at regional level</a:t>
            </a:r>
          </a:p>
        </p:txBody>
      </p:sp>
    </p:spTree>
    <p:extLst>
      <p:ext uri="{BB962C8B-B14F-4D97-AF65-F5344CB8AC3E}">
        <p14:creationId xmlns:p14="http://schemas.microsoft.com/office/powerpoint/2010/main" val="2866546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3" name="Picture 2">
            <a:extLst>
              <a:ext uri="{FF2B5EF4-FFF2-40B4-BE49-F238E27FC236}">
                <a16:creationId xmlns="" xmlns:a16="http://schemas.microsoft.com/office/drawing/2014/main" id="{EA89EDBE-8961-D4EC-2D70-7EDCE0CE9F44}"/>
              </a:ext>
            </a:extLst>
          </p:cNvPr>
          <p:cNvPicPr>
            <a:picLocks noChangeAspect="1"/>
          </p:cNvPicPr>
          <p:nvPr/>
        </p:nvPicPr>
        <p:blipFill>
          <a:blip r:embed="rId2"/>
          <a:stretch>
            <a:fillRect/>
          </a:stretch>
        </p:blipFill>
        <p:spPr>
          <a:xfrm>
            <a:off x="927537" y="563911"/>
            <a:ext cx="2836793" cy="1891195"/>
          </a:xfrm>
          <a:prstGeom prst="rect">
            <a:avLst/>
          </a:prstGeom>
        </p:spPr>
      </p:pic>
      <p:pic>
        <p:nvPicPr>
          <p:cNvPr id="5" name="Picture 4">
            <a:extLst>
              <a:ext uri="{FF2B5EF4-FFF2-40B4-BE49-F238E27FC236}">
                <a16:creationId xmlns="" xmlns:a16="http://schemas.microsoft.com/office/drawing/2014/main" id="{AD805159-4A1B-1B7B-8CC3-645F1BCA3441}"/>
              </a:ext>
            </a:extLst>
          </p:cNvPr>
          <p:cNvPicPr>
            <a:picLocks noChangeAspect="1"/>
          </p:cNvPicPr>
          <p:nvPr/>
        </p:nvPicPr>
        <p:blipFill>
          <a:blip r:embed="rId3"/>
          <a:stretch>
            <a:fillRect/>
          </a:stretch>
        </p:blipFill>
        <p:spPr>
          <a:xfrm>
            <a:off x="6945988" y="536153"/>
            <a:ext cx="2845415" cy="1891195"/>
          </a:xfrm>
          <a:prstGeom prst="rect">
            <a:avLst/>
          </a:prstGeom>
        </p:spPr>
      </p:pic>
      <p:pic>
        <p:nvPicPr>
          <p:cNvPr id="8" name="Picture 7">
            <a:extLst>
              <a:ext uri="{FF2B5EF4-FFF2-40B4-BE49-F238E27FC236}">
                <a16:creationId xmlns="" xmlns:a16="http://schemas.microsoft.com/office/drawing/2014/main" id="{5C02C0DB-1F68-C981-8E6E-A0A52F0D67BD}"/>
              </a:ext>
            </a:extLst>
          </p:cNvPr>
          <p:cNvPicPr>
            <a:picLocks noChangeAspect="1"/>
          </p:cNvPicPr>
          <p:nvPr/>
        </p:nvPicPr>
        <p:blipFill>
          <a:blip r:embed="rId4"/>
          <a:stretch>
            <a:fillRect/>
          </a:stretch>
        </p:blipFill>
        <p:spPr>
          <a:xfrm>
            <a:off x="3938254" y="563910"/>
            <a:ext cx="2833811" cy="1891195"/>
          </a:xfrm>
          <a:prstGeom prst="rect">
            <a:avLst/>
          </a:prstGeom>
        </p:spPr>
      </p:pic>
      <p:pic>
        <p:nvPicPr>
          <p:cNvPr id="4" name="Picture 3">
            <a:extLst>
              <a:ext uri="{FF2B5EF4-FFF2-40B4-BE49-F238E27FC236}">
                <a16:creationId xmlns="" xmlns:a16="http://schemas.microsoft.com/office/drawing/2014/main" id="{20944154-B8C2-D434-8905-5DC6B6B1E4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graphicFrame>
        <p:nvGraphicFramePr>
          <p:cNvPr id="10"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1014827400"/>
              </p:ext>
            </p:extLst>
          </p:nvPr>
        </p:nvGraphicFramePr>
        <p:xfrm>
          <a:off x="1022788" y="765965"/>
          <a:ext cx="22804974" cy="11614285"/>
        </p:xfrm>
        <a:graphic>
          <a:graphicData uri="http://schemas.openxmlformats.org/drawingml/2006/table">
            <a:tbl>
              <a:tblPr firstRow="1" bandRow="1">
                <a:tableStyleId>{5940675A-B579-460E-94D1-54222C63F5DA}</a:tableStyleId>
              </a:tblPr>
              <a:tblGrid>
                <a:gridCol w="7601658">
                  <a:extLst>
                    <a:ext uri="{9D8B030D-6E8A-4147-A177-3AD203B41FA5}">
                      <a16:colId xmlns="" xmlns:a16="http://schemas.microsoft.com/office/drawing/2014/main" val="2562560090"/>
                    </a:ext>
                  </a:extLst>
                </a:gridCol>
                <a:gridCol w="7601658">
                  <a:extLst>
                    <a:ext uri="{9D8B030D-6E8A-4147-A177-3AD203B41FA5}">
                      <a16:colId xmlns="" xmlns:a16="http://schemas.microsoft.com/office/drawing/2014/main" val="557443571"/>
                    </a:ext>
                  </a:extLst>
                </a:gridCol>
                <a:gridCol w="2345675">
                  <a:extLst>
                    <a:ext uri="{9D8B030D-6E8A-4147-A177-3AD203B41FA5}">
                      <a16:colId xmlns="" xmlns:a16="http://schemas.microsoft.com/office/drawing/2014/main" val="2601346121"/>
                    </a:ext>
                  </a:extLst>
                </a:gridCol>
                <a:gridCol w="5255983">
                  <a:extLst>
                    <a:ext uri="{9D8B030D-6E8A-4147-A177-3AD203B41FA5}">
                      <a16:colId xmlns="" xmlns:a16="http://schemas.microsoft.com/office/drawing/2014/main" val="20003"/>
                    </a:ext>
                  </a:extLst>
                </a:gridCol>
              </a:tblGrid>
              <a:tr h="2307299">
                <a:tc>
                  <a:txBody>
                    <a:bodyPr/>
                    <a:lstStyle/>
                    <a:p>
                      <a:pPr marL="127000" indent="0">
                        <a:buNone/>
                      </a:pPr>
                      <a:endParaRPr lang="en-GB"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127000" indent="0" algn="ctr">
                        <a:buNone/>
                      </a:pPr>
                      <a:r>
                        <a:rPr lang="en-US" sz="4400" dirty="0">
                          <a:latin typeface="Montserrat" pitchFamily="2" charset="77"/>
                        </a:rPr>
                        <a:t>REGIONAL</a:t>
                      </a:r>
                    </a:p>
                    <a:p>
                      <a:pPr marL="127000" indent="0" algn="ctr">
                        <a:buNone/>
                      </a:pPr>
                      <a:r>
                        <a:rPr lang="en-US" sz="3600" dirty="0">
                          <a:latin typeface="Montserrat" pitchFamily="2" charset="77"/>
                        </a:rPr>
                        <a:t>BONAIRE, CURAÇAO, SINT MAARTEN</a:t>
                      </a:r>
                      <a:endParaRPr lang="en-GB" sz="36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3600" b="0" i="0" u="none" strike="noStrike" cap="none" spc="0" baseline="0" dirty="0">
                        <a:ln>
                          <a:noFill/>
                        </a:ln>
                        <a:solidFill>
                          <a:schemeClr val="tx1"/>
                        </a:solidFill>
                        <a:uFillTx/>
                        <a:latin typeface="Montserrat" pitchFamily="2" charset="77"/>
                        <a:ea typeface="+mn-ea"/>
                        <a:cs typeface="+mn-cs"/>
                        <a:sym typeface="Proxima Nova"/>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CVD-FCL-03/REG</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21372">
                <a:tc gridSpan="4">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Advancing Collaboration as a Strategy for Building Tourism Crisis Resilience in OCTs of the Greater Caribbean</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endParaRPr lang="en-GB"/>
                    </a:p>
                  </a:txBody>
                  <a:tcPr/>
                </a:tc>
                <a:extLst>
                  <a:ext uri="{0D108BD9-81ED-4DB2-BD59-A6C34878D82A}">
                    <a16:rowId xmlns="" xmlns:a16="http://schemas.microsoft.com/office/drawing/2014/main" val="2886827380"/>
                  </a:ext>
                </a:extLst>
              </a:tr>
              <a:tr h="928081">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€ 269,401</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rgbClr val="8F1A4B"/>
                          </a:solidFill>
                          <a:uFillTx/>
                          <a:latin typeface="Montserrat" pitchFamily="2" charset="77"/>
                          <a:ea typeface="+mn-ea"/>
                          <a:cs typeface="+mn-cs"/>
                          <a:sym typeface="Proxima Nova"/>
                        </a:rPr>
                        <a:t>Project completed*</a:t>
                      </a:r>
                      <a:endParaRPr lang="en-GB" sz="2800" b="0" i="0" u="none" strike="noStrike" cap="none" spc="0" baseline="0" dirty="0">
                        <a:ln>
                          <a:noFill/>
                        </a:ln>
                        <a:solidFill>
                          <a:schemeClr val="bg1"/>
                        </a:solidFill>
                        <a:uFillTx/>
                        <a:latin typeface="Montserrat" pitchFamily="2" charset="77"/>
                        <a:ea typeface="+mn-ea"/>
                        <a:cs typeface="+mn-cs"/>
                        <a:sym typeface="Proxima Nova"/>
                      </a:endParaRPr>
                    </a:p>
                  </a:txBody>
                  <a:tcPr anchor="ctr">
                    <a:lnT w="12700" cap="flat" cmpd="sng" algn="ctr">
                      <a:solidFill>
                        <a:schemeClr val="tx1"/>
                      </a:solidFill>
                      <a:prstDash val="solid"/>
                      <a:round/>
                      <a:headEnd type="none" w="med" len="med"/>
                      <a:tailEnd type="none" w="med" len="med"/>
                    </a:lnT>
                    <a:noFill/>
                  </a:tcPr>
                </a:tc>
                <a:tc gridSpan="2">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Association of Caribbean States</a:t>
                      </a:r>
                    </a:p>
                  </a:txBody>
                  <a:tcPr>
                    <a:lnT w="1270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 xmlns:a16="http://schemas.microsoft.com/office/drawing/2014/main" val="1700774993"/>
                  </a:ext>
                </a:extLst>
              </a:tr>
              <a:tr h="712321">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a:ln>
                            <a:noFill/>
                          </a:ln>
                          <a:solidFill>
                            <a:schemeClr val="tx1"/>
                          </a:solidFill>
                          <a:uFillTx/>
                          <a:latin typeface="Montserrat" pitchFamily="2" charset="77"/>
                          <a:ea typeface="+mn-ea"/>
                          <a:cs typeface="+mn-cs"/>
                          <a:sym typeface="Proxima Nova"/>
                        </a:rPr>
                        <a:t>Duration: 15 months</a:t>
                      </a:r>
                      <a:endParaRPr lang="en-GB" sz="2800" b="0" i="0" u="none" strike="noStrike" cap="none" spc="0" baseline="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07/12/2021</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gridSpan="2">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06/03/2023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endParaRPr lang="en-GB"/>
                    </a:p>
                  </a:txBody>
                  <a:tcPr/>
                </a:tc>
                <a:extLst>
                  <a:ext uri="{0D108BD9-81ED-4DB2-BD59-A6C34878D82A}">
                    <a16:rowId xmlns="" xmlns:a16="http://schemas.microsoft.com/office/drawing/2014/main" val="2441054998"/>
                  </a:ext>
                </a:extLst>
              </a:tr>
              <a:tr h="4512993">
                <a:tc gridSpan="4">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0" marR="0" indent="0" algn="ctr" rtl="0" latinLnBrk="0">
                        <a:lnSpc>
                          <a:spcPct val="100000"/>
                        </a:lnSpc>
                        <a:spcBef>
                          <a:spcPts val="0"/>
                        </a:spcBef>
                        <a:spcAft>
                          <a:spcPts val="0"/>
                        </a:spcAft>
                        <a:buClr>
                          <a:srgbClr val="24282B"/>
                        </a:buClr>
                        <a:buSzPct val="100000"/>
                        <a:buFontTx/>
                        <a:buNone/>
                      </a:pPr>
                      <a:r>
                        <a:rPr lang="en-US" sz="2800" b="0" i="0" u="none" strike="noStrike" cap="none" spc="0" baseline="0" noProof="0" dirty="0">
                          <a:ln>
                            <a:noFill/>
                          </a:ln>
                          <a:uFillTx/>
                          <a:latin typeface="Montserrat" pitchFamily="2" charset="77"/>
                        </a:rPr>
                        <a:t>To increase Caribbean OCT tourism resilience to extreme and recurrent natural events, specifically pandemics and epidemics that affect the industry and to help validate three (3) Caribbean OCTs as safe and coronavirus-controlled destinations fit for experiencing the travel and tourism industry</a:t>
                      </a:r>
                      <a:endParaRPr lang="en-US" sz="2000" dirty="0">
                        <a:latin typeface="Montserrat" pitchFamily="2" charset="77"/>
                      </a:endParaRPr>
                    </a:p>
                    <a:p>
                      <a:pPr marL="127000" marR="0" lvl="0" indent="0" algn="ctr">
                        <a:lnSpc>
                          <a:spcPct val="100000"/>
                        </a:lnSpc>
                        <a:spcBef>
                          <a:spcPts val="0"/>
                        </a:spcBef>
                        <a:spcAft>
                          <a:spcPts val="0"/>
                        </a:spcAft>
                        <a:buClrTx/>
                        <a:buFontTx/>
                        <a:buNone/>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p>
                    <a:p>
                      <a:pPr marL="514350" lvl="0" indent="-514350" algn="l">
                        <a:lnSpc>
                          <a:spcPct val="100000"/>
                        </a:lnSpc>
                        <a:spcBef>
                          <a:spcPts val="0"/>
                        </a:spcBef>
                        <a:spcAft>
                          <a:spcPts val="0"/>
                        </a:spcAft>
                        <a:buAutoNum type="arabicPeriod"/>
                      </a:pPr>
                      <a:r>
                        <a:rPr lang="en-US" sz="2800" b="0" i="0" u="none" strike="noStrike" cap="none" spc="0" baseline="0" noProof="0" dirty="0">
                          <a:ln>
                            <a:noFill/>
                          </a:ln>
                          <a:uFillTx/>
                          <a:latin typeface="Montserrat" pitchFamily="2" charset="77"/>
                        </a:rPr>
                        <a:t>Consolidated Best Practice Guide for Tourism Stakeholders in Contagion Scenarios developed</a:t>
                      </a:r>
                      <a:endParaRPr lang="en-US" sz="2000" dirty="0">
                        <a:latin typeface="Montserrat" pitchFamily="2" charset="77"/>
                      </a:endParaRPr>
                    </a:p>
                    <a:p>
                      <a:pPr marL="514350" lvl="0" indent="-514350" algn="l">
                        <a:lnSpc>
                          <a:spcPct val="100000"/>
                        </a:lnSpc>
                        <a:spcBef>
                          <a:spcPts val="0"/>
                        </a:spcBef>
                        <a:spcAft>
                          <a:spcPts val="0"/>
                        </a:spcAft>
                        <a:buAutoNum type="arabicPeriod"/>
                      </a:pPr>
                      <a:r>
                        <a:rPr lang="en-US" sz="2800" b="0" i="0" u="none" strike="noStrike" cap="none" spc="0" baseline="0" noProof="0" dirty="0">
                          <a:ln>
                            <a:noFill/>
                          </a:ln>
                          <a:uFillTx/>
                          <a:latin typeface="Montserrat" pitchFamily="2" charset="77"/>
                        </a:rPr>
                        <a:t>Online webinars that encourage the expedited adoption of strategies in the resources guide</a:t>
                      </a:r>
                      <a:endParaRPr lang="en-US" sz="2000" dirty="0">
                        <a:latin typeface="Montserrat" pitchFamily="2" charset="77"/>
                      </a:endParaRPr>
                    </a:p>
                    <a:p>
                      <a:pPr marL="514350" lvl="0" indent="-514350" algn="l">
                        <a:lnSpc>
                          <a:spcPct val="100000"/>
                        </a:lnSpc>
                        <a:spcBef>
                          <a:spcPts val="0"/>
                        </a:spcBef>
                        <a:spcAft>
                          <a:spcPts val="0"/>
                        </a:spcAft>
                        <a:buAutoNum type="arabicPeriod"/>
                      </a:pPr>
                      <a:r>
                        <a:rPr lang="en-US" sz="2800" b="0" i="0" u="none" strike="noStrike" cap="none" spc="0" baseline="0" noProof="0" dirty="0">
                          <a:ln>
                            <a:noFill/>
                          </a:ln>
                          <a:uFillTx/>
                          <a:latin typeface="Montserrat" pitchFamily="2" charset="77"/>
                        </a:rPr>
                        <a:t>A piloted reciprocal passenger facilitation mechanism that simplifies travel to and among participating OCTs</a:t>
                      </a:r>
                      <a:endParaRPr lang="en-US" sz="2000" dirty="0">
                        <a:latin typeface="Montserrat" pitchFamily="2" charset="77"/>
                      </a:endParaRPr>
                    </a:p>
                    <a:p>
                      <a:pPr marL="514350" lvl="0" indent="-514350" algn="l">
                        <a:lnSpc>
                          <a:spcPct val="100000"/>
                        </a:lnSpc>
                        <a:spcBef>
                          <a:spcPts val="0"/>
                        </a:spcBef>
                        <a:spcAft>
                          <a:spcPts val="0"/>
                        </a:spcAft>
                        <a:buAutoNum type="arabicPeriod"/>
                      </a:pPr>
                      <a:r>
                        <a:rPr lang="en-US" sz="2800" b="0" i="0" u="none" strike="noStrike" cap="none" spc="0" baseline="0" noProof="0" dirty="0">
                          <a:ln>
                            <a:noFill/>
                          </a:ln>
                          <a:uFillTx/>
                          <a:latin typeface="Montserrat" pitchFamily="2" charset="77"/>
                        </a:rPr>
                        <a:t>A validated technological solution that can facilitate visitor contact tracing using popular tourist sites as a starting point</a:t>
                      </a:r>
                      <a:endParaRPr lang="en-US" sz="2000" dirty="0">
                        <a:latin typeface="Montserrat" pitchFamily="2" charset="77"/>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endParaRPr lang="en-GB"/>
                    </a:p>
                  </a:txBody>
                  <a:tcPr/>
                </a:tc>
                <a:extLst>
                  <a:ext uri="{0D108BD9-81ED-4DB2-BD59-A6C34878D82A}">
                    <a16:rowId xmlns="" xmlns:a16="http://schemas.microsoft.com/office/drawing/2014/main" val="2959474056"/>
                  </a:ext>
                </a:extLst>
              </a:tr>
              <a:tr h="2215420">
                <a:tc gridSpan="4">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Covid-19 Resilience </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Research, knowledge and policy development &amp; capacity strengthening</a:t>
                      </a:r>
                    </a:p>
                    <a:p>
                      <a:pPr marL="127000" marR="0" indent="0" algn="ctr" defTabSz="825500" rtl="0" latinLnBrk="0">
                        <a:lnSpc>
                          <a:spcPct val="100000"/>
                        </a:lnSpc>
                        <a:spcBef>
                          <a:spcPts val="0"/>
                        </a:spcBef>
                        <a:spcAft>
                          <a:spcPts val="0"/>
                        </a:spcAft>
                        <a:buClrTx/>
                        <a:buSzPct val="100000"/>
                        <a:buFontTx/>
                        <a:buNone/>
                        <a:tabLst/>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127000" marR="0" lvl="0" indent="0" algn="l" defTabSz="825500" rtl="0" eaLnBrk="1" fontAlgn="auto" latinLnBrk="0" hangingPunct="1">
                        <a:lnSpc>
                          <a:spcPct val="100000"/>
                        </a:lnSpc>
                        <a:spcBef>
                          <a:spcPts val="0"/>
                        </a:spcBef>
                        <a:spcAft>
                          <a:spcPts val="0"/>
                        </a:spcAft>
                        <a:buClrTx/>
                        <a:buSzPct val="100000"/>
                        <a:buFontTx/>
                        <a:buNone/>
                        <a:tabLst/>
                        <a:defRPr/>
                      </a:pPr>
                      <a:r>
                        <a:rPr lang="en-GB" sz="1800" b="1" i="0" u="none" strike="noStrike" cap="none" spc="0" baseline="0" dirty="0">
                          <a:ln>
                            <a:noFill/>
                          </a:ln>
                          <a:solidFill>
                            <a:schemeClr val="tx1"/>
                          </a:solidFill>
                          <a:uFillTx/>
                          <a:latin typeface="Montserrat"/>
                          <a:ea typeface="+mn-ea"/>
                          <a:cs typeface="+mn-cs"/>
                          <a:sym typeface="Proxima Nova"/>
                        </a:rPr>
                        <a:t>*</a:t>
                      </a:r>
                      <a:r>
                        <a:rPr lang="en-GB" sz="1800" b="0" i="0" u="none" strike="noStrike" cap="none" spc="0" baseline="0" dirty="0">
                          <a:ln>
                            <a:noFill/>
                          </a:ln>
                          <a:solidFill>
                            <a:schemeClr val="tx1"/>
                          </a:solidFill>
                          <a:uFillTx/>
                          <a:latin typeface="Montserrat"/>
                          <a:ea typeface="+mn-ea"/>
                          <a:cs typeface="+mn-cs"/>
                          <a:sym typeface="Proxima Nova"/>
                        </a:rPr>
                        <a:t> </a:t>
                      </a:r>
                      <a:r>
                        <a:rPr lang="en-GB" sz="1600" b="0" i="0" u="none" strike="noStrike" cap="none" spc="0" baseline="0" dirty="0">
                          <a:ln>
                            <a:noFill/>
                          </a:ln>
                          <a:solidFill>
                            <a:schemeClr val="tx1"/>
                          </a:solidFill>
                          <a:uFillTx/>
                          <a:latin typeface="Montserrat"/>
                          <a:ea typeface="+mn-ea"/>
                          <a:cs typeface="+mn-cs"/>
                          <a:sym typeface="Proxima Nova"/>
                        </a:rPr>
                        <a:t>The Implementing Partner (IP) encountered multiple difficulties getting organised to implement the project work plan. Very wanting capacity and institutional/management issues militated against the effective implementation of the project and the delivery rate. RESEMBID engaged the IP to explore possible ways forward but the IP opted to abort the project. </a:t>
                      </a:r>
                      <a:endParaRPr lang="en-GB" sz="24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endParaRPr lang="en-GB"/>
                    </a:p>
                  </a:txBody>
                  <a:tcPr/>
                </a:tc>
                <a:extLst>
                  <a:ext uri="{0D108BD9-81ED-4DB2-BD59-A6C34878D82A}">
                    <a16:rowId xmlns="" xmlns:a16="http://schemas.microsoft.com/office/drawing/2014/main" val="2149292937"/>
                  </a:ext>
                </a:extLst>
              </a:tr>
            </a:tbl>
          </a:graphicData>
        </a:graphic>
      </p:graphicFrame>
      <p:cxnSp>
        <p:nvCxnSpPr>
          <p:cNvPr id="11" name="Connecteur droit 10"/>
          <p:cNvCxnSpPr/>
          <p:nvPr/>
        </p:nvCxnSpPr>
        <p:spPr>
          <a:xfrm flipV="1">
            <a:off x="1055076" y="11183815"/>
            <a:ext cx="22824831" cy="52754"/>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7456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5" name="Picture 4" descr="Logo&#10;&#10;Description automatically generated with medium confidence">
            <a:extLst>
              <a:ext uri="{FF2B5EF4-FFF2-40B4-BE49-F238E27FC236}">
                <a16:creationId xmlns="" xmlns:a16="http://schemas.microsoft.com/office/drawing/2014/main" id="{FA158BF5-6C2D-3DDF-0317-E7C3A75AEC74}"/>
              </a:ext>
            </a:extLst>
          </p:cNvPr>
          <p:cNvPicPr>
            <a:picLocks noChangeAspect="1"/>
          </p:cNvPicPr>
          <p:nvPr/>
        </p:nvPicPr>
        <p:blipFill>
          <a:blip r:embed="rId3"/>
          <a:stretch>
            <a:fillRect/>
          </a:stretch>
        </p:blipFill>
        <p:spPr>
          <a:xfrm>
            <a:off x="1135118" y="520262"/>
            <a:ext cx="3086100" cy="2057400"/>
          </a:xfrm>
          <a:prstGeom prst="rect">
            <a:avLst/>
          </a:prstGeom>
        </p:spPr>
      </p:pic>
      <p:pic>
        <p:nvPicPr>
          <p:cNvPr id="9" name="Picture 8" descr="A red and blue flag&#10;&#10;Description automatically generated with low confidence">
            <a:extLst>
              <a:ext uri="{FF2B5EF4-FFF2-40B4-BE49-F238E27FC236}">
                <a16:creationId xmlns="" xmlns:a16="http://schemas.microsoft.com/office/drawing/2014/main" id="{CA439FA3-FB6E-D208-6113-A4FE9CBAA548}"/>
              </a:ext>
            </a:extLst>
          </p:cNvPr>
          <p:cNvPicPr>
            <a:picLocks noChangeAspect="1"/>
          </p:cNvPicPr>
          <p:nvPr/>
        </p:nvPicPr>
        <p:blipFill>
          <a:blip r:embed="rId4"/>
          <a:stretch>
            <a:fillRect/>
          </a:stretch>
        </p:blipFill>
        <p:spPr>
          <a:xfrm>
            <a:off x="4267638" y="500507"/>
            <a:ext cx="3086101" cy="2057401"/>
          </a:xfrm>
          <a:prstGeom prst="rect">
            <a:avLst/>
          </a:prstGeom>
        </p:spPr>
      </p:pic>
      <p:graphicFrame>
        <p:nvGraphicFramePr>
          <p:cNvPr id="10"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1819341358"/>
              </p:ext>
            </p:extLst>
          </p:nvPr>
        </p:nvGraphicFramePr>
        <p:xfrm>
          <a:off x="1135118" y="520262"/>
          <a:ext cx="22528923" cy="11230150"/>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REGIONAL</a:t>
                      </a:r>
                    </a:p>
                    <a:p>
                      <a:pPr marL="127000" indent="0" algn="ctr">
                        <a:buNone/>
                      </a:pPr>
                      <a:r>
                        <a:rPr lang="en-US" sz="3600" dirty="0">
                          <a:latin typeface="Montserrat" pitchFamily="2" charset="77"/>
                        </a:rPr>
                        <a:t>SINT EUSTATIUS &amp; SABA</a:t>
                      </a:r>
                      <a:endParaRPr lang="en-GB" sz="36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RES-32/REG</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Reforestation of St Eustatius and Saba</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€ 722,165</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rgbClr val="8F1A4B"/>
                          </a:solidFill>
                          <a:uFillTx/>
                          <a:latin typeface="Montserrat" pitchFamily="2" charset="77"/>
                          <a:ea typeface="+mn-ea"/>
                          <a:cs typeface="+mn-cs"/>
                          <a:sym typeface="Proxima Nova"/>
                        </a:rPr>
                        <a:t>Project under implementation</a:t>
                      </a:r>
                      <a:endParaRPr lang="en-GB" sz="2800" b="0" i="0" u="none" strike="noStrike" cap="none" spc="0" baseline="0" dirty="0">
                        <a:ln>
                          <a:noFill/>
                        </a:ln>
                        <a:solidFill>
                          <a:schemeClr val="bg1"/>
                        </a:solidFill>
                        <a:uFillTx/>
                        <a:latin typeface="Montserrat" pitchFamily="2" charset="77"/>
                        <a:ea typeface="+mn-ea"/>
                        <a:cs typeface="+mn-cs"/>
                        <a:sym typeface="Proxima Nova"/>
                      </a:endParaRP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Public Entities of </a:t>
                      </a:r>
                      <a:r>
                        <a:rPr lang="en-US" sz="2800" b="0" i="0" u="none" strike="noStrike" cap="none" spc="0" baseline="0" dirty="0" err="1">
                          <a:ln>
                            <a:noFill/>
                          </a:ln>
                          <a:solidFill>
                            <a:schemeClr val="tx1"/>
                          </a:solidFill>
                          <a:uFillTx/>
                          <a:latin typeface="Montserrat" pitchFamily="2" charset="77"/>
                          <a:ea typeface="+mn-ea"/>
                          <a:cs typeface="+mn-cs"/>
                          <a:sym typeface="Proxima Nova"/>
                        </a:rPr>
                        <a:t>Statia</a:t>
                      </a:r>
                      <a:r>
                        <a:rPr lang="en-US" sz="2800" b="0" i="0" u="none" strike="noStrike" cap="none" spc="0" baseline="0" dirty="0">
                          <a:ln>
                            <a:noFill/>
                          </a:ln>
                          <a:solidFill>
                            <a:schemeClr val="tx1"/>
                          </a:solidFill>
                          <a:uFillTx/>
                          <a:latin typeface="Montserrat" pitchFamily="2" charset="77"/>
                          <a:ea typeface="+mn-ea"/>
                          <a:cs typeface="+mn-cs"/>
                          <a:sym typeface="Proxima Nova"/>
                        </a:rPr>
                        <a:t> and Saba, STENAPA and SCF</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18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13/09/2022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12/03/2024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752311">
                <a:tc gridSpan="3">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endParaRPr lang="en-US" sz="2800" dirty="0">
                        <a:latin typeface="Montserrat" pitchFamily="2" charset="77"/>
                      </a:endParaRPr>
                    </a:p>
                    <a:p>
                      <a:pPr lvl="0" algn="ctr">
                        <a:lnSpc>
                          <a:spcPct val="100000"/>
                        </a:lnSpc>
                        <a:spcBef>
                          <a:spcPts val="0"/>
                        </a:spcBef>
                        <a:spcAft>
                          <a:spcPts val="0"/>
                        </a:spcAft>
                        <a:buNone/>
                      </a:pPr>
                      <a:r>
                        <a:rPr lang="en-US" sz="2800" b="0" i="0" u="none" strike="noStrike" cap="none" spc="0" baseline="0" noProof="0" dirty="0">
                          <a:ln>
                            <a:noFill/>
                          </a:ln>
                          <a:uFillTx/>
                          <a:latin typeface="Montserrat" pitchFamily="2" charset="77"/>
                        </a:rPr>
                        <a:t> To enhance St Eustatius and Saba National Parks Foundations and Public Entities’ ability to improve the protection and restoration of the shoreline and other ecologically important areas</a:t>
                      </a:r>
                      <a:endParaRPr lang="en-US" sz="2800" dirty="0">
                        <a:latin typeface="Montserrat" pitchFamily="2" charset="77"/>
                      </a:endParaRPr>
                    </a:p>
                    <a:p>
                      <a:pPr lvl="0" algn="ctr">
                        <a:lnSpc>
                          <a:spcPct val="100000"/>
                        </a:lnSpc>
                        <a:spcBef>
                          <a:spcPts val="0"/>
                        </a:spcBef>
                        <a:spcAft>
                          <a:spcPts val="0"/>
                        </a:spcAft>
                        <a:buNone/>
                      </a:pPr>
                      <a:r>
                        <a:rPr lang="en-US" sz="2800" b="0" i="0" u="none" strike="noStrike" cap="none" spc="0" baseline="0" noProof="0" dirty="0">
                          <a:ln>
                            <a:noFill/>
                          </a:ln>
                          <a:uFillTx/>
                          <a:latin typeface="Montserrat" pitchFamily="2" charset="77"/>
                        </a:rPr>
                        <a:t>through reforestation which will improve the ecosystem services, biodiversity, and economic resilience of the islands</a:t>
                      </a:r>
                      <a:endParaRPr lang="en-US" sz="2800" dirty="0">
                        <a:latin typeface="Montserrat" pitchFamily="2" charset="77"/>
                        <a:sym typeface="Proxima Nova"/>
                      </a:endParaRPr>
                    </a:p>
                    <a:p>
                      <a:pPr marL="127000" marR="0" lvl="0" indent="0" algn="ctr">
                        <a:lnSpc>
                          <a:spcPct val="100000"/>
                        </a:lnSpc>
                        <a:spcBef>
                          <a:spcPts val="0"/>
                        </a:spcBef>
                        <a:spcAft>
                          <a:spcPts val="0"/>
                        </a:spcAft>
                        <a:buNone/>
                      </a:pPr>
                      <a:endParaRPr lang="en-US" sz="2400" b="0" i="0" u="none" strike="noStrike" cap="none" spc="0" baseline="0" noProof="0" dirty="0">
                        <a:ln>
                          <a:noFill/>
                        </a:ln>
                        <a:uFillTx/>
                        <a:latin typeface="Montserrat" pitchFamily="2" charset="77"/>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p>
                    <a:p>
                      <a:pPr marL="127000" marR="0" lvl="0" indent="0" algn="l">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1. Enhanced knowledge and skill capacity of reforestation staff at the nature management </a:t>
                      </a:r>
                      <a:r>
                        <a:rPr lang="en-US" sz="2800" b="0" i="0" u="none" strike="noStrike" cap="none" spc="0" baseline="0" noProof="0" dirty="0" err="1">
                          <a:ln>
                            <a:noFill/>
                          </a:ln>
                          <a:solidFill>
                            <a:schemeClr val="tx1"/>
                          </a:solidFill>
                          <a:uFillTx/>
                          <a:latin typeface="Montserrat" pitchFamily="2" charset="77"/>
                        </a:rPr>
                        <a:t>organisations</a:t>
                      </a:r>
                      <a:r>
                        <a:rPr lang="en-US" sz="2800" b="0" i="0" u="none" strike="noStrike" cap="none" spc="0" baseline="0" noProof="0" dirty="0">
                          <a:ln>
                            <a:noFill/>
                          </a:ln>
                          <a:solidFill>
                            <a:schemeClr val="tx1"/>
                          </a:solidFill>
                          <a:uFillTx/>
                          <a:latin typeface="Montserrat" pitchFamily="2" charset="77"/>
                        </a:rPr>
                        <a:t> of St Eustatius and Saba as well as the public entity of Saba.</a:t>
                      </a:r>
                      <a:endParaRPr lang="en-US" sz="2800" b="0" i="0" u="none" strike="noStrike" cap="none" spc="0" baseline="0" noProof="0" dirty="0">
                        <a:ln>
                          <a:noFill/>
                        </a:ln>
                        <a:uFillTx/>
                        <a:latin typeface="Montserrat" pitchFamily="2" charset="77"/>
                      </a:endParaRPr>
                    </a:p>
                    <a:p>
                      <a:pPr marL="127000" marR="0" lvl="0" indent="0" algn="l">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2. Reforestation sites started and protected from feral grazing mammals (14) and reforestation-related infrastructures built (11). </a:t>
                      </a:r>
                    </a:p>
                    <a:p>
                      <a:pPr marL="127000" marR="0" lvl="0" indent="0" algn="l">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3. Aiding to improve and maintaining plant biodiversity in the natural ecosystem through increased pollination services. </a:t>
                      </a: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093914">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Nature-based solutions</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3" name="Picture 2">
            <a:extLst>
              <a:ext uri="{FF2B5EF4-FFF2-40B4-BE49-F238E27FC236}">
                <a16:creationId xmlns="" xmlns:a16="http://schemas.microsoft.com/office/drawing/2014/main" id="{4E5397B6-18D7-9B23-4F8B-482B31BBCA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3643435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 xmlns:a16="http://schemas.microsoft.com/office/drawing/2014/main" id="{D3ED5B0B-4361-47D3-0920-C491085976DC}"/>
              </a:ext>
            </a:extLst>
          </p:cNvPr>
          <p:cNvPicPr>
            <a:picLocks noChangeAspect="1"/>
          </p:cNvPicPr>
          <p:nvPr/>
        </p:nvPicPr>
        <p:blipFill>
          <a:blip r:embed="rId3"/>
          <a:stretch>
            <a:fillRect/>
          </a:stretch>
        </p:blipFill>
        <p:spPr>
          <a:xfrm>
            <a:off x="3255826" y="3186779"/>
            <a:ext cx="17664544" cy="8249550"/>
          </a:xfrm>
          <a:prstGeom prst="rect">
            <a:avLst/>
          </a:prstGeom>
        </p:spPr>
      </p:pic>
      <p:sp>
        <p:nvSpPr>
          <p:cNvPr id="76" name="TextBox 75">
            <a:extLst>
              <a:ext uri="{FF2B5EF4-FFF2-40B4-BE49-F238E27FC236}">
                <a16:creationId xmlns="" xmlns:a16="http://schemas.microsoft.com/office/drawing/2014/main" id="{885FFE94-B9DB-3C6F-98E3-A509819A92D1}"/>
              </a:ext>
            </a:extLst>
          </p:cNvPr>
          <p:cNvSpPr txBox="1"/>
          <p:nvPr/>
        </p:nvSpPr>
        <p:spPr>
          <a:xfrm>
            <a:off x="4173417" y="1585527"/>
            <a:ext cx="11399094" cy="750655"/>
          </a:xfrm>
          <a:prstGeom prst="rect">
            <a:avLst/>
          </a:prstGeom>
          <a:noFill/>
        </p:spPr>
        <p:txBody>
          <a:bodyPr wrap="square">
            <a:spAutoFit/>
          </a:bodyPr>
          <a:lstStyle/>
          <a:p>
            <a:pPr algn="l" defTabSz="1828800" hangingPunct="1">
              <a:lnSpc>
                <a:spcPts val="5040"/>
              </a:lnSpc>
              <a:spcBef>
                <a:spcPts val="800"/>
              </a:spcBef>
              <a:spcAft>
                <a:spcPts val="800"/>
              </a:spcAft>
              <a:defRPr/>
            </a:pPr>
            <a:r>
              <a:rPr lang="en-US" sz="4400" kern="1200" dirty="0">
                <a:solidFill>
                  <a:srgbClr val="0070C0"/>
                </a:solidFill>
                <a:latin typeface="Montserrat Bold"/>
                <a:ea typeface="+mn-ea"/>
                <a:cs typeface="+mn-cs"/>
              </a:rPr>
              <a:t>ELEVEN AREAS OF IMPACT</a:t>
            </a:r>
          </a:p>
        </p:txBody>
      </p:sp>
      <p:pic>
        <p:nvPicPr>
          <p:cNvPr id="2" name="Picture 46" descr="Text&#10;&#10;Description automatically generated">
            <a:extLst>
              <a:ext uri="{FF2B5EF4-FFF2-40B4-BE49-F238E27FC236}">
                <a16:creationId xmlns="" xmlns:a16="http://schemas.microsoft.com/office/drawing/2014/main" id="{CED3DCBD-591C-F2BD-36D7-964B4AE1F0F9}"/>
              </a:ext>
            </a:extLst>
          </p:cNvPr>
          <p:cNvPicPr>
            <a:picLocks noChangeAspect="1"/>
          </p:cNvPicPr>
          <p:nvPr/>
        </p:nvPicPr>
        <p:blipFill>
          <a:blip r:embed="rId4"/>
          <a:stretch>
            <a:fillRect/>
          </a:stretch>
        </p:blipFill>
        <p:spPr>
          <a:xfrm>
            <a:off x="9906" y="12162055"/>
            <a:ext cx="24379180" cy="1545510"/>
          </a:xfrm>
          <a:prstGeom prst="rect">
            <a:avLst/>
          </a:prstGeom>
        </p:spPr>
      </p:pic>
      <p:pic>
        <p:nvPicPr>
          <p:cNvPr id="3" name="Picture 2">
            <a:extLst>
              <a:ext uri="{FF2B5EF4-FFF2-40B4-BE49-F238E27FC236}">
                <a16:creationId xmlns="" xmlns:a16="http://schemas.microsoft.com/office/drawing/2014/main" id="{1E79AA3B-03AB-63BA-AC6E-C68E22596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2243714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F1A4B"/>
        </a:solidFill>
        <a:effectLst/>
      </p:bgPr>
    </p:bg>
    <p:spTree>
      <p:nvGrpSpPr>
        <p:cNvPr id="1" name=""/>
        <p:cNvGrpSpPr/>
        <p:nvPr/>
      </p:nvGrpSpPr>
      <p:grpSpPr>
        <a:xfrm>
          <a:off x="0" y="0"/>
          <a:ext cx="0" cy="0"/>
          <a:chOff x="0" y="0"/>
          <a:chExt cx="0" cy="0"/>
        </a:xfrm>
      </p:grpSpPr>
      <p:pic>
        <p:nvPicPr>
          <p:cNvPr id="83" name="Picture 83">
            <a:extLst>
              <a:ext uri="{FF2B5EF4-FFF2-40B4-BE49-F238E27FC236}">
                <a16:creationId xmlns="" xmlns:a16="http://schemas.microsoft.com/office/drawing/2014/main" id="{B816B6D0-937F-4ECA-AB5A-B2BF519301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07851" y="4162687"/>
            <a:ext cx="5968302" cy="2238114"/>
          </a:xfrm>
          <a:prstGeom prst="rect">
            <a:avLst/>
          </a:prstGeom>
        </p:spPr>
      </p:pic>
      <p:pic>
        <p:nvPicPr>
          <p:cNvPr id="2" name="Picture 46" descr="Text&#10;&#10;Description automatically generated">
            <a:extLst>
              <a:ext uri="{FF2B5EF4-FFF2-40B4-BE49-F238E27FC236}">
                <a16:creationId xmlns="" xmlns:a16="http://schemas.microsoft.com/office/drawing/2014/main" id="{AB1EAB59-5AF7-CE9D-C929-16FDD946B701}"/>
              </a:ext>
            </a:extLst>
          </p:cNvPr>
          <p:cNvPicPr>
            <a:picLocks noChangeAspect="1"/>
          </p:cNvPicPr>
          <p:nvPr/>
        </p:nvPicPr>
        <p:blipFill>
          <a:blip r:embed="rId4"/>
          <a:stretch>
            <a:fillRect/>
          </a:stretch>
        </p:blipFill>
        <p:spPr>
          <a:xfrm>
            <a:off x="9907" y="12162055"/>
            <a:ext cx="24376435" cy="1545336"/>
          </a:xfrm>
          <a:prstGeom prst="rect">
            <a:avLst/>
          </a:prstGeom>
        </p:spPr>
      </p:pic>
      <p:pic>
        <p:nvPicPr>
          <p:cNvPr id="3" name="Picture 2">
            <a:extLst>
              <a:ext uri="{FF2B5EF4-FFF2-40B4-BE49-F238E27FC236}">
                <a16:creationId xmlns="" xmlns:a16="http://schemas.microsoft.com/office/drawing/2014/main" id="{A319DDFC-166C-61C9-4801-5FD0BBE78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
        <p:nvSpPr>
          <p:cNvPr id="4" name="ZoneTexte 3"/>
          <p:cNvSpPr txBox="1"/>
          <p:nvPr/>
        </p:nvSpPr>
        <p:spPr>
          <a:xfrm>
            <a:off x="8598251" y="6445405"/>
            <a:ext cx="8247184" cy="707886"/>
          </a:xfrm>
          <a:prstGeom prst="rect">
            <a:avLst/>
          </a:prstGeom>
          <a:noFill/>
        </p:spPr>
        <p:txBody>
          <a:bodyPr wrap="square" rtlCol="0">
            <a:spAutoFit/>
          </a:bodyPr>
          <a:lstStyle/>
          <a:p>
            <a:r>
              <a:rPr lang="en-GB" sz="4000" b="1" i="1" dirty="0">
                <a:solidFill>
                  <a:prstClr val="white"/>
                </a:solidFill>
                <a:latin typeface="Montserrat"/>
              </a:rPr>
              <a:t>Backstopping the OCTs</a:t>
            </a:r>
          </a:p>
        </p:txBody>
      </p:sp>
    </p:spTree>
    <p:extLst>
      <p:ext uri="{BB962C8B-B14F-4D97-AF65-F5344CB8AC3E}">
        <p14:creationId xmlns:p14="http://schemas.microsoft.com/office/powerpoint/2010/main" val="2905243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6" descr="Text&#10;&#10;Description automatically generated">
            <a:extLst>
              <a:ext uri="{FF2B5EF4-FFF2-40B4-BE49-F238E27FC236}">
                <a16:creationId xmlns="" xmlns:a16="http://schemas.microsoft.com/office/drawing/2014/main" id="{CED3DCBD-591C-F2BD-36D7-964B4AE1F0F9}"/>
              </a:ext>
            </a:extLst>
          </p:cNvPr>
          <p:cNvPicPr>
            <a:picLocks noChangeAspect="1"/>
          </p:cNvPicPr>
          <p:nvPr/>
        </p:nvPicPr>
        <p:blipFill>
          <a:blip r:embed="rId3"/>
          <a:stretch>
            <a:fillRect/>
          </a:stretch>
        </p:blipFill>
        <p:spPr>
          <a:xfrm>
            <a:off x="9906" y="12162055"/>
            <a:ext cx="24379180" cy="1545510"/>
          </a:xfrm>
          <a:prstGeom prst="rect">
            <a:avLst/>
          </a:prstGeom>
        </p:spPr>
      </p:pic>
      <p:pic>
        <p:nvPicPr>
          <p:cNvPr id="3" name="Picture 2">
            <a:extLst>
              <a:ext uri="{FF2B5EF4-FFF2-40B4-BE49-F238E27FC236}">
                <a16:creationId xmlns="" xmlns:a16="http://schemas.microsoft.com/office/drawing/2014/main" id="{1E79AA3B-03AB-63BA-AC6E-C68E22596B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
        <p:nvSpPr>
          <p:cNvPr id="6" name="TextBox 78"/>
          <p:cNvSpPr txBox="1"/>
          <p:nvPr/>
        </p:nvSpPr>
        <p:spPr>
          <a:xfrm>
            <a:off x="2030081" y="5036584"/>
            <a:ext cx="11799277" cy="677108"/>
          </a:xfrm>
          <a:prstGeom prst="rect">
            <a:avLst/>
          </a:prstGeom>
        </p:spPr>
        <p:txBody>
          <a:bodyPr wrap="square" lIns="0" tIns="0" rIns="0" bIns="0" rtlCol="0" anchor="t">
            <a:spAutoFit/>
          </a:bodyPr>
          <a:lstStyle/>
          <a:p>
            <a:r>
              <a:rPr lang="en-US" sz="4400" b="1" dirty="0">
                <a:latin typeface="Montserrat"/>
              </a:rPr>
              <a:t>National Implementation Support Associate</a:t>
            </a:r>
          </a:p>
        </p:txBody>
      </p:sp>
      <p:pic>
        <p:nvPicPr>
          <p:cNvPr id="7" name="Picture 83" descr="Logo, company name&#10;&#10;Description automatically generated">
            <a:extLst>
              <a:ext uri="{FF2B5EF4-FFF2-40B4-BE49-F238E27FC236}">
                <a16:creationId xmlns="" xmlns:a16="http://schemas.microsoft.com/office/drawing/2014/main" id="{B816B6D0-937F-4ECA-AB5A-B2BF51930169}"/>
              </a:ext>
            </a:extLst>
          </p:cNvPr>
          <p:cNvPicPr>
            <a:picLocks noChangeAspect="1"/>
          </p:cNvPicPr>
          <p:nvPr/>
        </p:nvPicPr>
        <p:blipFill>
          <a:blip r:embed="rId5"/>
          <a:stretch>
            <a:fillRect/>
          </a:stretch>
        </p:blipFill>
        <p:spPr>
          <a:xfrm>
            <a:off x="2030081" y="2546135"/>
            <a:ext cx="5976000" cy="1486123"/>
          </a:xfrm>
          <a:prstGeom prst="rect">
            <a:avLst/>
          </a:prstGeom>
        </p:spPr>
      </p:pic>
    </p:spTree>
    <p:extLst>
      <p:ext uri="{BB962C8B-B14F-4D97-AF65-F5344CB8AC3E}">
        <p14:creationId xmlns:p14="http://schemas.microsoft.com/office/powerpoint/2010/main" val="4124006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aphicFrame>
        <p:nvGraphicFramePr>
          <p:cNvPr id="10"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1184004169"/>
              </p:ext>
            </p:extLst>
          </p:nvPr>
        </p:nvGraphicFramePr>
        <p:xfrm>
          <a:off x="1083845" y="378069"/>
          <a:ext cx="22528923" cy="12580495"/>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endParaRPr lang="en-US" sz="4400" dirty="0">
                        <a:latin typeface="Montserrat" pitchFamily="2" charset="77"/>
                      </a:endParaRPr>
                    </a:p>
                    <a:p>
                      <a:pPr marL="127000" indent="0" algn="ctr">
                        <a:buNone/>
                      </a:pPr>
                      <a:endParaRPr lang="en-US" sz="4400" dirty="0">
                        <a:latin typeface="Montserrat" pitchFamily="2" charset="77"/>
                      </a:endParaRPr>
                    </a:p>
                    <a:p>
                      <a:pPr marL="127000" indent="0" algn="ctr">
                        <a:buNone/>
                      </a:pPr>
                      <a:endParaRPr lang="en-US" sz="4400" dirty="0">
                        <a:latin typeface="Montserrat" pitchFamily="2" charset="77"/>
                      </a:endParaRPr>
                    </a:p>
                    <a:p>
                      <a:pPr marL="127000" indent="0" algn="ctr">
                        <a:buNone/>
                      </a:pPr>
                      <a:endParaRPr lang="en-US" sz="4400" dirty="0">
                        <a:latin typeface="Montserrat" pitchFamily="2" charset="77"/>
                      </a:endParaRPr>
                    </a:p>
                    <a:p>
                      <a:pPr marL="127000" indent="0" algn="ctr">
                        <a:buNone/>
                      </a:pPr>
                      <a:r>
                        <a:rPr lang="en-US" sz="4400" dirty="0">
                          <a:latin typeface="Montserrat" pitchFamily="2" charset="77"/>
                        </a:rPr>
                        <a:t>REGIONAL</a:t>
                      </a:r>
                    </a:p>
                    <a:p>
                      <a:pPr marL="127000" indent="0" algn="ctr">
                        <a:buNone/>
                      </a:pPr>
                      <a:r>
                        <a:rPr lang="en-US" sz="3600" dirty="0">
                          <a:latin typeface="Montserrat" pitchFamily="2" charset="77"/>
                        </a:rPr>
                        <a:t>The</a:t>
                      </a:r>
                      <a:r>
                        <a:rPr lang="en-US" sz="3600" baseline="0" dirty="0">
                          <a:latin typeface="Montserrat" pitchFamily="2" charset="77"/>
                        </a:rPr>
                        <a:t> 12 OCTs</a:t>
                      </a:r>
                    </a:p>
                    <a:p>
                      <a:pPr marL="127000" indent="0" algn="ctr">
                        <a:buNone/>
                      </a:pPr>
                      <a:endParaRPr lang="en-US" sz="36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endParaRPr lang="en-GB" sz="36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endParaRPr lang="en-GB" sz="36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endParaRPr lang="en-GB" sz="36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NISA-01/REG</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Technical assistance on National Implementation Support Associate recruitment</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€ 40,000</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rgbClr val="8F1A4B"/>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Profiles Caribbean Inc</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25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23/11/2021</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22/12/2023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5430832">
                <a:tc gridSpan="3">
                  <a:txBody>
                    <a:bodyPr/>
                    <a:lstStyle/>
                    <a:p>
                      <a:pPr marL="127000" marR="0" indent="0" algn="ctr" rtl="0" latinLnBrk="0">
                        <a:lnSpc>
                          <a:spcPct val="100000"/>
                        </a:lnSpc>
                        <a:spcBef>
                          <a:spcPts val="0"/>
                        </a:spcBef>
                        <a:spcAft>
                          <a:spcPts val="0"/>
                        </a:spcAft>
                        <a:buClrTx/>
                        <a:buSzPct val="100000"/>
                        <a:buFontTx/>
                        <a:buNone/>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419100" marR="0" lvl="0" indent="-29210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endParaRPr lang="en-US" sz="2800" dirty="0">
                        <a:latin typeface="Montserrat" pitchFamily="2" charset="77"/>
                      </a:endParaRPr>
                    </a:p>
                    <a:p>
                      <a:pPr lvl="0" algn="ctr">
                        <a:lnSpc>
                          <a:spcPct val="100000"/>
                        </a:lnSpc>
                        <a:spcBef>
                          <a:spcPts val="0"/>
                        </a:spcBef>
                        <a:spcAft>
                          <a:spcPts val="0"/>
                        </a:spcAft>
                        <a:buNone/>
                      </a:pPr>
                      <a:r>
                        <a:rPr lang="en-US" sz="2800" b="0" i="0" u="none" strike="noStrike" cap="none" spc="0" baseline="0" noProof="0" dirty="0">
                          <a:ln>
                            <a:noFill/>
                          </a:ln>
                          <a:uFillTx/>
                          <a:latin typeface="Montserrat" pitchFamily="2" charset="77"/>
                        </a:rPr>
                        <a:t>To provide recruitment services to OCTs and the RESEMBID Programme for the position of National Implementation Support Associates to national focal points upon written request by the OCT.</a:t>
                      </a: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bl>
          </a:graphicData>
        </a:graphic>
      </p:graphicFrame>
      <p:pic>
        <p:nvPicPr>
          <p:cNvPr id="5" name="Picture 4">
            <a:extLst>
              <a:ext uri="{FF2B5EF4-FFF2-40B4-BE49-F238E27FC236}">
                <a16:creationId xmlns="" xmlns:a16="http://schemas.microsoft.com/office/drawing/2014/main" id="{6AF7FE40-4CF5-36A4-183A-4C73302B0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pic>
        <p:nvPicPr>
          <p:cNvPr id="20" name="Graphic 3">
            <a:extLst>
              <a:ext uri="{FF2B5EF4-FFF2-40B4-BE49-F238E27FC236}">
                <a16:creationId xmlns="" xmlns:a16="http://schemas.microsoft.com/office/drawing/2014/main" id="{59BACDC4-B7E6-E9D8-2C00-A2E165195F6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1522739" y="1682766"/>
            <a:ext cx="2016000" cy="1008000"/>
          </a:xfrm>
          <a:prstGeom prst="rect">
            <a:avLst/>
          </a:prstGeom>
        </p:spPr>
      </p:pic>
      <p:pic>
        <p:nvPicPr>
          <p:cNvPr id="38" name="Picture 4">
            <a:extLst>
              <a:ext uri="{FF2B5EF4-FFF2-40B4-BE49-F238E27FC236}">
                <a16:creationId xmlns="" xmlns:a16="http://schemas.microsoft.com/office/drawing/2014/main" id="{AD805159-4A1B-1B7B-8CC3-645F1BCA3441}"/>
              </a:ext>
            </a:extLst>
          </p:cNvPr>
          <p:cNvPicPr>
            <a:picLocks noChangeAspect="1"/>
          </p:cNvPicPr>
          <p:nvPr/>
        </p:nvPicPr>
        <p:blipFill>
          <a:blip r:embed="rId5"/>
          <a:stretch>
            <a:fillRect/>
          </a:stretch>
        </p:blipFill>
        <p:spPr>
          <a:xfrm>
            <a:off x="19833119" y="1693841"/>
            <a:ext cx="1516596" cy="1008000"/>
          </a:xfrm>
          <a:prstGeom prst="rect">
            <a:avLst/>
          </a:prstGeom>
        </p:spPr>
      </p:pic>
      <p:pic>
        <p:nvPicPr>
          <p:cNvPr id="72" name="Picture 1">
            <a:extLst>
              <a:ext uri="{FF2B5EF4-FFF2-40B4-BE49-F238E27FC236}">
                <a16:creationId xmlns="" xmlns:a16="http://schemas.microsoft.com/office/drawing/2014/main" id="{4FA98FBA-1DFB-1558-C199-2EAE18EC498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6570971" y="1673241"/>
            <a:ext cx="1512000" cy="1008000"/>
          </a:xfrm>
          <a:prstGeom prst="rect">
            <a:avLst/>
          </a:prstGeom>
        </p:spPr>
      </p:pic>
      <p:pic>
        <p:nvPicPr>
          <p:cNvPr id="73" name="Picture 4" descr="Logo&#10;&#10;Description automatically generated with medium confidence">
            <a:extLst>
              <a:ext uri="{FF2B5EF4-FFF2-40B4-BE49-F238E27FC236}">
                <a16:creationId xmlns="" xmlns:a16="http://schemas.microsoft.com/office/drawing/2014/main" id="{FA158BF5-6C2D-3DDF-0317-E7C3A75AEC74}"/>
              </a:ext>
            </a:extLst>
          </p:cNvPr>
          <p:cNvPicPr>
            <a:picLocks noChangeAspect="1"/>
          </p:cNvPicPr>
          <p:nvPr/>
        </p:nvPicPr>
        <p:blipFill>
          <a:blip r:embed="rId7"/>
          <a:stretch>
            <a:fillRect/>
          </a:stretch>
        </p:blipFill>
        <p:spPr>
          <a:xfrm>
            <a:off x="14882483" y="1673241"/>
            <a:ext cx="1512000" cy="1008000"/>
          </a:xfrm>
          <a:prstGeom prst="rect">
            <a:avLst/>
          </a:prstGeom>
        </p:spPr>
      </p:pic>
      <p:pic>
        <p:nvPicPr>
          <p:cNvPr id="74" name="Picture 8" descr="A red and blue flag&#10;&#10;Description automatically generated with low confidence">
            <a:extLst>
              <a:ext uri="{FF2B5EF4-FFF2-40B4-BE49-F238E27FC236}">
                <a16:creationId xmlns="" xmlns:a16="http://schemas.microsoft.com/office/drawing/2014/main" id="{CA439FA3-FB6E-D208-6113-A4FE9CBAA548}"/>
              </a:ext>
            </a:extLst>
          </p:cNvPr>
          <p:cNvPicPr>
            <a:picLocks noChangeAspect="1"/>
          </p:cNvPicPr>
          <p:nvPr/>
        </p:nvPicPr>
        <p:blipFill>
          <a:blip r:embed="rId8"/>
          <a:stretch>
            <a:fillRect/>
          </a:stretch>
        </p:blipFill>
        <p:spPr>
          <a:xfrm>
            <a:off x="18251887" y="1693841"/>
            <a:ext cx="1512000" cy="1008000"/>
          </a:xfrm>
          <a:prstGeom prst="rect">
            <a:avLst/>
          </a:prstGeom>
        </p:spPr>
      </p:pic>
      <p:pic>
        <p:nvPicPr>
          <p:cNvPr id="75" name="Picture 2">
            <a:extLst>
              <a:ext uri="{FF2B5EF4-FFF2-40B4-BE49-F238E27FC236}">
                <a16:creationId xmlns="" xmlns:a16="http://schemas.microsoft.com/office/drawing/2014/main" id="{1FE1C135-5C3F-D6CB-3F12-A99F4A995BFA}"/>
              </a:ext>
            </a:extLst>
          </p:cNvPr>
          <p:cNvPicPr>
            <a:picLocks noChangeAspect="1"/>
          </p:cNvPicPr>
          <p:nvPr/>
        </p:nvPicPr>
        <p:blipFill>
          <a:blip r:embed="rId9"/>
          <a:stretch>
            <a:fillRect/>
          </a:stretch>
        </p:blipFill>
        <p:spPr>
          <a:xfrm>
            <a:off x="6645062" y="1673241"/>
            <a:ext cx="2009412" cy="1008000"/>
          </a:xfrm>
          <a:prstGeom prst="rect">
            <a:avLst/>
          </a:prstGeom>
        </p:spPr>
      </p:pic>
      <p:pic>
        <p:nvPicPr>
          <p:cNvPr id="76" name="Picture 1">
            <a:extLst>
              <a:ext uri="{FF2B5EF4-FFF2-40B4-BE49-F238E27FC236}">
                <a16:creationId xmlns="" xmlns:a16="http://schemas.microsoft.com/office/drawing/2014/main" id="{190D4CB5-75B5-B238-4363-A6FD99A2C57A}"/>
              </a:ext>
            </a:extLst>
          </p:cNvPr>
          <p:cNvPicPr>
            <a:picLocks noChangeAspect="1"/>
          </p:cNvPicPr>
          <p:nvPr/>
        </p:nvPicPr>
        <p:blipFill>
          <a:blip r:embed="rId10"/>
          <a:stretch>
            <a:fillRect/>
          </a:stretch>
        </p:blipFill>
        <p:spPr>
          <a:xfrm>
            <a:off x="8851711" y="1673241"/>
            <a:ext cx="2002824" cy="1008000"/>
          </a:xfrm>
          <a:prstGeom prst="rect">
            <a:avLst/>
          </a:prstGeom>
        </p:spPr>
      </p:pic>
      <p:pic>
        <p:nvPicPr>
          <p:cNvPr id="77" name="Picture 1">
            <a:extLst>
              <a:ext uri="{FF2B5EF4-FFF2-40B4-BE49-F238E27FC236}">
                <a16:creationId xmlns="" xmlns:a16="http://schemas.microsoft.com/office/drawing/2014/main" id="{34C4A2B0-C3DA-2606-B086-A4EADECA7DEE}"/>
              </a:ext>
            </a:extLst>
          </p:cNvPr>
          <p:cNvPicPr>
            <a:picLocks noChangeAspect="1"/>
          </p:cNvPicPr>
          <p:nvPr/>
        </p:nvPicPr>
        <p:blipFill>
          <a:blip r:embed="rId11"/>
          <a:stretch>
            <a:fillRect/>
          </a:stretch>
        </p:blipFill>
        <p:spPr>
          <a:xfrm>
            <a:off x="11051302" y="1673241"/>
            <a:ext cx="1512945" cy="1008000"/>
          </a:xfrm>
          <a:prstGeom prst="rect">
            <a:avLst/>
          </a:prstGeom>
        </p:spPr>
      </p:pic>
      <p:pic>
        <p:nvPicPr>
          <p:cNvPr id="78" name="Picture 2">
            <a:extLst>
              <a:ext uri="{FF2B5EF4-FFF2-40B4-BE49-F238E27FC236}">
                <a16:creationId xmlns="" xmlns:a16="http://schemas.microsoft.com/office/drawing/2014/main" id="{EA89EDBE-8961-D4EC-2D70-7EDCE0CE9F44}"/>
              </a:ext>
            </a:extLst>
          </p:cNvPr>
          <p:cNvPicPr>
            <a:picLocks noChangeAspect="1"/>
          </p:cNvPicPr>
          <p:nvPr/>
        </p:nvPicPr>
        <p:blipFill>
          <a:blip r:embed="rId12"/>
          <a:stretch>
            <a:fillRect/>
          </a:stretch>
        </p:blipFill>
        <p:spPr>
          <a:xfrm>
            <a:off x="4971354" y="1673241"/>
            <a:ext cx="1512000" cy="1008000"/>
          </a:xfrm>
          <a:prstGeom prst="rect">
            <a:avLst/>
          </a:prstGeom>
        </p:spPr>
      </p:pic>
      <p:pic>
        <p:nvPicPr>
          <p:cNvPr id="79" name="Picture 1">
            <a:extLst>
              <a:ext uri="{FF2B5EF4-FFF2-40B4-BE49-F238E27FC236}">
                <a16:creationId xmlns="" xmlns:a16="http://schemas.microsoft.com/office/drawing/2014/main" id="{CD683CC2-0A7A-4655-6905-A02F0DE6E8C0}"/>
              </a:ext>
            </a:extLst>
          </p:cNvPr>
          <p:cNvPicPr>
            <a:picLocks noChangeAspect="1"/>
          </p:cNvPicPr>
          <p:nvPr/>
        </p:nvPicPr>
        <p:blipFill>
          <a:blip r:embed="rId13"/>
          <a:stretch>
            <a:fillRect/>
          </a:stretch>
        </p:blipFill>
        <p:spPr>
          <a:xfrm>
            <a:off x="12726024" y="1673241"/>
            <a:ext cx="2012695" cy="1008000"/>
          </a:xfrm>
          <a:prstGeom prst="rect">
            <a:avLst/>
          </a:prstGeom>
        </p:spPr>
      </p:pic>
      <p:pic>
        <p:nvPicPr>
          <p:cNvPr id="80" name="Picture 7" descr="Logo&#10;&#10;Description automatically generated">
            <a:extLst>
              <a:ext uri="{FF2B5EF4-FFF2-40B4-BE49-F238E27FC236}">
                <a16:creationId xmlns="" xmlns:a16="http://schemas.microsoft.com/office/drawing/2014/main" id="{2B1E3549-8B95-A21D-32B3-D402BD42F2C5}"/>
              </a:ext>
            </a:extLst>
          </p:cNvPr>
          <p:cNvPicPr>
            <a:picLocks noChangeAspect="1"/>
          </p:cNvPicPr>
          <p:nvPr/>
        </p:nvPicPr>
        <p:blipFill>
          <a:blip r:embed="rId14"/>
          <a:stretch>
            <a:fillRect/>
          </a:stretch>
        </p:blipFill>
        <p:spPr>
          <a:xfrm>
            <a:off x="1083844" y="1673241"/>
            <a:ext cx="2009412" cy="1008000"/>
          </a:xfrm>
          <a:prstGeom prst="rect">
            <a:avLst/>
          </a:prstGeom>
        </p:spPr>
      </p:pic>
      <p:pic>
        <p:nvPicPr>
          <p:cNvPr id="81" name="Picture 1">
            <a:extLst>
              <a:ext uri="{FF2B5EF4-FFF2-40B4-BE49-F238E27FC236}">
                <a16:creationId xmlns="" xmlns:a16="http://schemas.microsoft.com/office/drawing/2014/main" id="{A0D73296-3828-1031-58A5-23CF11BE7E0F}"/>
              </a:ext>
            </a:extLst>
          </p:cNvPr>
          <p:cNvPicPr>
            <a:picLocks noChangeAspect="1"/>
          </p:cNvPicPr>
          <p:nvPr/>
        </p:nvPicPr>
        <p:blipFill>
          <a:blip r:embed="rId15"/>
          <a:stretch>
            <a:fillRect/>
          </a:stretch>
        </p:blipFill>
        <p:spPr>
          <a:xfrm>
            <a:off x="3290493" y="1673241"/>
            <a:ext cx="1518676" cy="1008000"/>
          </a:xfrm>
          <a:prstGeom prst="rect">
            <a:avLst/>
          </a:prstGeom>
        </p:spPr>
      </p:pic>
    </p:spTree>
    <p:extLst>
      <p:ext uri="{BB962C8B-B14F-4D97-AF65-F5344CB8AC3E}">
        <p14:creationId xmlns:p14="http://schemas.microsoft.com/office/powerpoint/2010/main" val="1239628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aphicFrame>
        <p:nvGraphicFramePr>
          <p:cNvPr id="10"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1066902674"/>
              </p:ext>
            </p:extLst>
          </p:nvPr>
        </p:nvGraphicFramePr>
        <p:xfrm>
          <a:off x="1083845" y="378069"/>
          <a:ext cx="22528923" cy="10394868"/>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ANGUILLA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3600" dirty="0">
                          <a:latin typeface="Montserrat" pitchFamily="2" charset="77"/>
                        </a:rPr>
                        <a:t>NISA-05/ANG</a:t>
                      </a:r>
                      <a:endParaRPr lang="en-GB" sz="3600" b="0" i="0" u="none" strike="noStrike" cap="none" spc="0" baseline="0" dirty="0">
                        <a:ln>
                          <a:noFill/>
                        </a:ln>
                        <a:solidFill>
                          <a:schemeClr val="tx1"/>
                        </a:solidFill>
                        <a:uFillTx/>
                        <a:latin typeface="Montserrat" pitchFamily="2" charset="77"/>
                        <a:ea typeface="+mn-ea"/>
                        <a:cs typeface="+mn-cs"/>
                        <a:sym typeface="Proxima Nova"/>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chemeClr val="bg1"/>
                          </a:solidFill>
                          <a:uFillTx/>
                          <a:latin typeface="Montserrat" pitchFamily="2" charset="77"/>
                          <a:ea typeface="+mn-ea"/>
                          <a:cs typeface="+mn-cs"/>
                          <a:sym typeface="Proxima Nova"/>
                        </a:rPr>
                        <a:t>Support the RESEMBID National Focal Point in ensuring the effective and efficient implementation of the RESEMBID Programme in-country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€ 35,500</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rgbClr val="8F1A4B"/>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Shantelle Richardson</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12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16/01/2023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15/01/2024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5430832">
                <a:tc gridSpan="3">
                  <a:txBody>
                    <a:bodyPr/>
                    <a:lstStyle/>
                    <a:p>
                      <a:pPr marL="127000" marR="0" indent="0" algn="ctr" rtl="0" latinLnBrk="0">
                        <a:lnSpc>
                          <a:spcPct val="100000"/>
                        </a:lnSpc>
                        <a:spcBef>
                          <a:spcPts val="0"/>
                        </a:spcBef>
                        <a:spcAft>
                          <a:spcPts val="0"/>
                        </a:spcAft>
                        <a:buClrTx/>
                        <a:buSzPct val="100000"/>
                        <a:buFontTx/>
                        <a:buNone/>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smtClean="0">
                          <a:ln>
                            <a:noFill/>
                          </a:ln>
                          <a:uFillTx/>
                          <a:latin typeface="Montserrat" pitchFamily="2" charset="77"/>
                        </a:rPr>
                        <a:t>PURPOSE:</a:t>
                      </a:r>
                    </a:p>
                    <a:p>
                      <a:pPr lvl="0" algn="ctr">
                        <a:lnSpc>
                          <a:spcPct val="100000"/>
                        </a:lnSpc>
                        <a:spcBef>
                          <a:spcPts val="0"/>
                        </a:spcBef>
                        <a:spcAft>
                          <a:spcPts val="0"/>
                        </a:spcAft>
                        <a:buNone/>
                      </a:pPr>
                      <a:endParaRPr lang="en-US" sz="2800" b="0" i="0" u="none" strike="noStrike" cap="none" spc="0" baseline="0" noProof="0" dirty="0" smtClean="0">
                        <a:ln>
                          <a:noFill/>
                        </a:ln>
                        <a:solidFill>
                          <a:schemeClr val="tx1"/>
                        </a:solidFill>
                        <a:uFillTx/>
                        <a:latin typeface="Montserrat" pitchFamily="2" charset="77"/>
                        <a:ea typeface="+mn-ea"/>
                        <a:cs typeface="+mn-cs"/>
                        <a:sym typeface="Proxima Nova"/>
                      </a:endParaRPr>
                    </a:p>
                    <a:p>
                      <a:pPr marL="419100" lvl="0" indent="-292100" algn="ctr">
                        <a:lnSpc>
                          <a:spcPct val="100000"/>
                        </a:lnSpc>
                        <a:spcBef>
                          <a:spcPts val="0"/>
                        </a:spcBef>
                        <a:spcAft>
                          <a:spcPts val="0"/>
                        </a:spcAft>
                        <a:buFont typeface="Arial" panose="020B0604020202020204" pitchFamily="34" charset="0"/>
                        <a:buChar char="•"/>
                      </a:pPr>
                      <a:r>
                        <a:rPr lang="en-US" sz="2800" b="0" i="0" u="none" strike="noStrike" cap="none" spc="0" baseline="0" noProof="0" dirty="0" smtClean="0">
                          <a:ln>
                            <a:noFill/>
                          </a:ln>
                          <a:solidFill>
                            <a:schemeClr val="tx1"/>
                          </a:solidFill>
                          <a:uFillTx/>
                          <a:latin typeface="Montserrat" pitchFamily="2" charset="77"/>
                          <a:ea typeface="+mn-ea"/>
                          <a:cs typeface="+mn-cs"/>
                          <a:sym typeface="Proxima Nova"/>
                        </a:rPr>
                        <a:t>To support </a:t>
                      </a:r>
                      <a:r>
                        <a:rPr lang="en-US" sz="2800" b="0" i="0" u="none" strike="noStrike" cap="none" spc="0" baseline="0" noProof="0" dirty="0" smtClean="0">
                          <a:ln>
                            <a:noFill/>
                          </a:ln>
                          <a:uFillTx/>
                          <a:latin typeface="Montserrat" pitchFamily="2" charset="77"/>
                        </a:rPr>
                        <a:t>the </a:t>
                      </a:r>
                      <a:r>
                        <a:rPr lang="en-US" sz="2800" b="0" i="0" u="none" strike="noStrike" cap="none" spc="0" baseline="0" noProof="0" dirty="0">
                          <a:ln>
                            <a:noFill/>
                          </a:ln>
                          <a:uFillTx/>
                          <a:latin typeface="Montserrat" pitchFamily="2" charset="77"/>
                        </a:rPr>
                        <a:t>National Focal Point (NFP) in overseeing and facilitating the implementation of the RESEMBID Programme in-country throughout the project cycle, from application to implementation and evaluation. </a:t>
                      </a:r>
                      <a:endParaRPr lang="en-US" sz="2800" b="0" i="0" u="none" strike="noStrike" cap="none" spc="0" baseline="0" noProof="0" dirty="0" smtClean="0">
                        <a:ln>
                          <a:noFill/>
                        </a:ln>
                        <a:uFillTx/>
                        <a:latin typeface="Montserrat" pitchFamily="2" charset="77"/>
                      </a:endParaRPr>
                    </a:p>
                    <a:p>
                      <a:pPr marL="419100" lvl="0" indent="-292100" algn="ctr">
                        <a:lnSpc>
                          <a:spcPct val="100000"/>
                        </a:lnSpc>
                        <a:spcBef>
                          <a:spcPts val="0"/>
                        </a:spcBef>
                        <a:spcAft>
                          <a:spcPts val="0"/>
                        </a:spcAft>
                        <a:buFont typeface="Arial" panose="020B0604020202020204" pitchFamily="34" charset="0"/>
                        <a:buChar char="•"/>
                      </a:pPr>
                      <a:endParaRPr lang="en-US" sz="2800" b="0" i="0" u="none" strike="noStrike" cap="none" spc="0" baseline="0" noProof="0" dirty="0" smtClean="0">
                        <a:ln>
                          <a:noFill/>
                        </a:ln>
                        <a:uFillTx/>
                        <a:latin typeface="Montserrat" pitchFamily="2" charset="77"/>
                      </a:endParaRPr>
                    </a:p>
                    <a:p>
                      <a:pPr marL="419100" lvl="0" indent="-292100" algn="ctr">
                        <a:lnSpc>
                          <a:spcPct val="100000"/>
                        </a:lnSpc>
                        <a:spcBef>
                          <a:spcPts val="0"/>
                        </a:spcBef>
                        <a:spcAft>
                          <a:spcPts val="0"/>
                        </a:spcAft>
                        <a:buFont typeface="Arial" panose="020B0604020202020204" pitchFamily="34" charset="0"/>
                        <a:buChar char="•"/>
                      </a:pPr>
                      <a:r>
                        <a:rPr lang="en-US" sz="2800" b="0" i="0" u="none" strike="noStrike" cap="none" spc="0" baseline="0" noProof="0" dirty="0" smtClean="0">
                          <a:ln>
                            <a:noFill/>
                          </a:ln>
                          <a:solidFill>
                            <a:schemeClr val="tx1"/>
                          </a:solidFill>
                          <a:uFillTx/>
                          <a:latin typeface="Montserrat" pitchFamily="2" charset="77"/>
                          <a:ea typeface="+mn-ea"/>
                          <a:cs typeface="+mn-cs"/>
                          <a:sym typeface="Proxima Nova"/>
                        </a:rPr>
                        <a:t>To support </a:t>
                      </a:r>
                      <a:r>
                        <a:rPr lang="en-US" sz="2800" b="0" i="0" u="none" strike="noStrike" cap="none" spc="0" baseline="0" noProof="0" dirty="0" smtClean="0">
                          <a:ln>
                            <a:noFill/>
                          </a:ln>
                          <a:uFillTx/>
                          <a:latin typeface="Montserrat" pitchFamily="2" charset="77"/>
                        </a:rPr>
                        <a:t>implementing </a:t>
                      </a:r>
                      <a:r>
                        <a:rPr lang="en-US" sz="2800" b="0" i="0" u="none" strike="noStrike" cap="none" spc="0" baseline="0" noProof="0" dirty="0">
                          <a:ln>
                            <a:noFill/>
                          </a:ln>
                          <a:uFillTx/>
                          <a:latin typeface="Montserrat" pitchFamily="2" charset="77"/>
                        </a:rPr>
                        <a:t>partners and relevant stakeholders with well-informed advice on RESEMBID policies and procedures, with a view to ensuring compliance, effective implementation and an overall understanding of the Programme’s mission. </a:t>
                      </a:r>
                      <a:endParaRPr lang="en-US" sz="2800" b="0" i="0" u="none" strike="noStrike" cap="none" spc="0" baseline="0" noProof="0" dirty="0" smtClean="0">
                        <a:ln>
                          <a:noFill/>
                        </a:ln>
                        <a:uFillTx/>
                        <a:latin typeface="Montserrat" pitchFamily="2" charset="77"/>
                      </a:endParaRPr>
                    </a:p>
                    <a:p>
                      <a:pPr marL="419100" lvl="0" indent="-292100" algn="ctr">
                        <a:lnSpc>
                          <a:spcPct val="100000"/>
                        </a:lnSpc>
                        <a:spcBef>
                          <a:spcPts val="0"/>
                        </a:spcBef>
                        <a:spcAft>
                          <a:spcPts val="0"/>
                        </a:spcAft>
                        <a:buFont typeface="Arial" panose="020B0604020202020204" pitchFamily="34" charset="0"/>
                        <a:buChar char="•"/>
                      </a:pPr>
                      <a:endParaRPr lang="en-US" sz="2800" b="0" i="0" u="none" strike="noStrike" cap="none" spc="0" baseline="0" noProof="0" dirty="0">
                        <a:ln>
                          <a:noFill/>
                        </a:ln>
                        <a:uFillTx/>
                        <a:latin typeface="Montserrat" pitchFamily="2" charset="77"/>
                      </a:endParaRPr>
                    </a:p>
                    <a:p>
                      <a:pPr lvl="0" algn="ctr">
                        <a:lnSpc>
                          <a:spcPct val="100000"/>
                        </a:lnSpc>
                        <a:spcBef>
                          <a:spcPts val="0"/>
                        </a:spcBef>
                        <a:spcAft>
                          <a:spcPts val="0"/>
                        </a:spcAft>
                        <a:buNone/>
                      </a:pPr>
                      <a:r>
                        <a:rPr lang="en-US" sz="2800" b="0" i="0" u="none" strike="noStrike" cap="none" spc="0" baseline="0" noProof="0" dirty="0">
                          <a:ln>
                            <a:noFill/>
                          </a:ln>
                          <a:uFillTx/>
                          <a:latin typeface="Montserrat" pitchFamily="2" charset="77"/>
                        </a:rPr>
                        <a:t>•	</a:t>
                      </a:r>
                      <a:r>
                        <a:rPr lang="en-US" sz="2800" b="0" i="0" u="none" strike="noStrike" cap="none" spc="0" baseline="0" noProof="0" dirty="0" smtClean="0">
                          <a:ln>
                            <a:noFill/>
                          </a:ln>
                          <a:solidFill>
                            <a:schemeClr val="tx1"/>
                          </a:solidFill>
                          <a:uFillTx/>
                          <a:latin typeface="Montserrat" pitchFamily="2" charset="77"/>
                          <a:ea typeface="+mn-ea"/>
                          <a:cs typeface="+mn-cs"/>
                          <a:sym typeface="Proxima Nova"/>
                        </a:rPr>
                        <a:t>To support </a:t>
                      </a:r>
                      <a:r>
                        <a:rPr lang="en-US" sz="2800" b="0" i="0" u="none" strike="noStrike" cap="none" spc="0" baseline="0" noProof="0" dirty="0" smtClean="0">
                          <a:ln>
                            <a:noFill/>
                          </a:ln>
                          <a:uFillTx/>
                          <a:latin typeface="Montserrat" pitchFamily="2" charset="77"/>
                        </a:rPr>
                        <a:t>the NFP in </a:t>
                      </a:r>
                      <a:r>
                        <a:rPr lang="en-US" sz="2800" b="0" i="0" u="none" strike="noStrike" cap="none" spc="0" baseline="0" noProof="0" dirty="0">
                          <a:ln>
                            <a:noFill/>
                          </a:ln>
                          <a:uFillTx/>
                          <a:latin typeface="Montserrat" pitchFamily="2" charset="77"/>
                        </a:rPr>
                        <a:t>the production of all requisite reports on the status of implementation of projects for submission to RESEMBID Management</a:t>
                      </a:r>
                    </a:p>
                    <a:p>
                      <a:pPr lvl="0" algn="ctr">
                        <a:lnSpc>
                          <a:spcPct val="100000"/>
                        </a:lnSpc>
                        <a:spcBef>
                          <a:spcPts val="0"/>
                        </a:spcBef>
                        <a:spcAft>
                          <a:spcPts val="0"/>
                        </a:spcAft>
                        <a:buNone/>
                      </a:pPr>
                      <a:endParaRPr lang="en-US" sz="2800" b="0" i="0" u="none" strike="noStrike" cap="none" spc="0" baseline="0" noProof="0" dirty="0">
                        <a:ln>
                          <a:noFill/>
                        </a:ln>
                        <a:uFillTx/>
                        <a:latin typeface="Montserrat" pitchFamily="2" charset="77"/>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bl>
          </a:graphicData>
        </a:graphic>
      </p:graphicFrame>
      <p:pic>
        <p:nvPicPr>
          <p:cNvPr id="5" name="Picture 4">
            <a:extLst>
              <a:ext uri="{FF2B5EF4-FFF2-40B4-BE49-F238E27FC236}">
                <a16:creationId xmlns="" xmlns:a16="http://schemas.microsoft.com/office/drawing/2014/main" id="{6AF7FE40-4CF5-36A4-183A-4C73302B0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pic>
        <p:nvPicPr>
          <p:cNvPr id="7" name="Picture 7" descr="Logo&#10;&#10;Description automatically generated">
            <a:extLst>
              <a:ext uri="{FF2B5EF4-FFF2-40B4-BE49-F238E27FC236}">
                <a16:creationId xmlns="" xmlns:a16="http://schemas.microsoft.com/office/drawing/2014/main" id="{2B1E3549-8B95-A21D-32B3-D402BD42F2C5}"/>
              </a:ext>
            </a:extLst>
          </p:cNvPr>
          <p:cNvPicPr>
            <a:picLocks noChangeAspect="1"/>
          </p:cNvPicPr>
          <p:nvPr/>
        </p:nvPicPr>
        <p:blipFill>
          <a:blip r:embed="rId3"/>
          <a:stretch>
            <a:fillRect/>
          </a:stretch>
        </p:blipFill>
        <p:spPr>
          <a:xfrm>
            <a:off x="1135118" y="520262"/>
            <a:ext cx="3749434" cy="1880863"/>
          </a:xfrm>
          <a:prstGeom prst="rect">
            <a:avLst/>
          </a:prstGeom>
        </p:spPr>
      </p:pic>
    </p:spTree>
    <p:extLst>
      <p:ext uri="{BB962C8B-B14F-4D97-AF65-F5344CB8AC3E}">
        <p14:creationId xmlns:p14="http://schemas.microsoft.com/office/powerpoint/2010/main" val="2958625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aphicFrame>
        <p:nvGraphicFramePr>
          <p:cNvPr id="10"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1249416536"/>
              </p:ext>
            </p:extLst>
          </p:nvPr>
        </p:nvGraphicFramePr>
        <p:xfrm>
          <a:off x="1083845" y="378069"/>
          <a:ext cx="22528923" cy="10394868"/>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BONAIRE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3600" dirty="0">
                          <a:latin typeface="Montserrat" pitchFamily="2" charset="77"/>
                        </a:rPr>
                        <a:t>NISA-02/BON</a:t>
                      </a:r>
                      <a:endParaRPr lang="en-GB" sz="3600" b="0" i="0" u="none" strike="noStrike" cap="none" spc="0" baseline="0" dirty="0">
                        <a:ln>
                          <a:noFill/>
                        </a:ln>
                        <a:solidFill>
                          <a:schemeClr val="tx1"/>
                        </a:solidFill>
                        <a:uFillTx/>
                        <a:latin typeface="Montserrat" pitchFamily="2" charset="77"/>
                        <a:ea typeface="+mn-ea"/>
                        <a:cs typeface="+mn-cs"/>
                        <a:sym typeface="Proxima Nova"/>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chemeClr val="bg1"/>
                          </a:solidFill>
                          <a:uFillTx/>
                          <a:latin typeface="Montserrat" pitchFamily="2" charset="77"/>
                          <a:ea typeface="+mn-ea"/>
                          <a:cs typeface="+mn-cs"/>
                          <a:sym typeface="Proxima Nova"/>
                        </a:rPr>
                        <a:t>Support the RESEMBID National Focal Point in ensuring the effective and efficient implementation of the RESEMBID Programme in-country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€ 35,500</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rgbClr val="8F1A4B"/>
                          </a:solidFill>
                          <a:uFillTx/>
                          <a:latin typeface="Montserrat" pitchFamily="2" charset="77"/>
                          <a:ea typeface="+mn-ea"/>
                          <a:cs typeface="+mn-cs"/>
                          <a:sym typeface="Proxima Nova"/>
                        </a:rPr>
                        <a:t>Project </a:t>
                      </a:r>
                      <a:r>
                        <a:rPr lang="en-GB" sz="2800" b="1" i="0" u="none" strike="noStrike" cap="none" spc="0" baseline="0" dirty="0" smtClean="0">
                          <a:ln>
                            <a:noFill/>
                          </a:ln>
                          <a:solidFill>
                            <a:srgbClr val="8F1A4B"/>
                          </a:solidFill>
                          <a:uFillTx/>
                          <a:latin typeface="Montserrat" pitchFamily="2" charset="77"/>
                          <a:ea typeface="+mn-ea"/>
                          <a:cs typeface="+mn-cs"/>
                          <a:sym typeface="Proxima Nova"/>
                        </a:rPr>
                        <a:t>completed</a:t>
                      </a:r>
                      <a:endParaRPr lang="en-GB" sz="2800" b="1" i="0" u="none" strike="noStrike" cap="none" spc="0" baseline="0" dirty="0">
                        <a:ln>
                          <a:noFill/>
                        </a:ln>
                        <a:solidFill>
                          <a:srgbClr val="8F1A4B"/>
                        </a:solidFill>
                        <a:uFillTx/>
                        <a:latin typeface="Montserrat" pitchFamily="2" charset="77"/>
                        <a:ea typeface="+mn-ea"/>
                        <a:cs typeface="+mn-cs"/>
                        <a:sym typeface="Proxima Nova"/>
                      </a:endParaRP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err="1">
                          <a:ln>
                            <a:noFill/>
                          </a:ln>
                          <a:solidFill>
                            <a:schemeClr val="tx1"/>
                          </a:solidFill>
                          <a:uFillTx/>
                          <a:latin typeface="Montserrat" pitchFamily="2" charset="77"/>
                          <a:ea typeface="+mn-ea"/>
                          <a:cs typeface="+mn-cs"/>
                          <a:sym typeface="Proxima Nova"/>
                        </a:rPr>
                        <a:t>Arxen</a:t>
                      </a:r>
                      <a:r>
                        <a:rPr lang="en-US" sz="2800" b="0" i="0" u="none" strike="noStrike" cap="none" spc="0" baseline="0" dirty="0">
                          <a:ln>
                            <a:noFill/>
                          </a:ln>
                          <a:solidFill>
                            <a:schemeClr val="tx1"/>
                          </a:solidFill>
                          <a:uFillTx/>
                          <a:latin typeface="Montserrat" pitchFamily="2" charset="77"/>
                          <a:ea typeface="+mn-ea"/>
                          <a:cs typeface="+mn-cs"/>
                          <a:sym typeface="Proxima Nova"/>
                        </a:rPr>
                        <a:t> Alders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12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28/04/2022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27/04/2023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5430832">
                <a:tc gridSpan="3">
                  <a:txBody>
                    <a:bodyPr/>
                    <a:lstStyle/>
                    <a:p>
                      <a:pPr marL="127000" marR="0" indent="0" algn="ctr" rtl="0" latinLnBrk="0">
                        <a:lnSpc>
                          <a:spcPct val="100000"/>
                        </a:lnSpc>
                        <a:spcBef>
                          <a:spcPts val="0"/>
                        </a:spcBef>
                        <a:spcAft>
                          <a:spcPts val="0"/>
                        </a:spcAft>
                        <a:buClrTx/>
                        <a:buSzPct val="100000"/>
                        <a:buFontTx/>
                        <a:buNone/>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uFillTx/>
                          <a:latin typeface="Montserrat" pitchFamily="2" charset="77"/>
                        </a:rPr>
                        <a:t>PURPOSE:</a:t>
                      </a:r>
                    </a:p>
                    <a:p>
                      <a:pPr lvl="0" algn="ctr">
                        <a:lnSpc>
                          <a:spcPct val="100000"/>
                        </a:lnSpc>
                        <a:spcBef>
                          <a:spcPts val="0"/>
                        </a:spcBef>
                        <a:spcAft>
                          <a:spcPts val="0"/>
                        </a:spcAft>
                        <a:buNone/>
                      </a:pPr>
                      <a:endParaRPr lang="en-US" sz="2800" b="0" i="0" u="none" strike="noStrike" cap="none" spc="0" baseline="0" noProof="0" dirty="0">
                        <a:ln>
                          <a:noFill/>
                        </a:ln>
                        <a:uFillTx/>
                        <a:latin typeface="Montserrat" pitchFamily="2" charset="77"/>
                      </a:endParaRPr>
                    </a:p>
                    <a:p>
                      <a:pPr marL="419100" lvl="0" indent="-292100" algn="ctr">
                        <a:lnSpc>
                          <a:spcPct val="100000"/>
                        </a:lnSpc>
                        <a:spcBef>
                          <a:spcPts val="0"/>
                        </a:spcBef>
                        <a:spcAft>
                          <a:spcPts val="0"/>
                        </a:spcAft>
                        <a:buFont typeface="Arial" panose="020B0604020202020204" pitchFamily="34" charset="0"/>
                        <a:buChar char="•"/>
                      </a:pPr>
                      <a:r>
                        <a:rPr lang="en-US" sz="2800" b="0" i="0" u="none" strike="noStrike" cap="none" spc="0" baseline="0" noProof="0" dirty="0" smtClean="0">
                          <a:ln>
                            <a:noFill/>
                          </a:ln>
                          <a:solidFill>
                            <a:schemeClr val="tx1"/>
                          </a:solidFill>
                          <a:uFillTx/>
                          <a:latin typeface="Montserrat" pitchFamily="2" charset="77"/>
                          <a:ea typeface="+mn-ea"/>
                          <a:cs typeface="+mn-cs"/>
                          <a:sym typeface="Proxima Nova"/>
                        </a:rPr>
                        <a:t>To support </a:t>
                      </a:r>
                      <a:r>
                        <a:rPr lang="en-US" sz="2800" b="0" i="0" u="none" strike="noStrike" cap="none" spc="0" baseline="0" noProof="0" dirty="0" smtClean="0">
                          <a:ln>
                            <a:noFill/>
                          </a:ln>
                          <a:uFillTx/>
                          <a:latin typeface="Montserrat" pitchFamily="2" charset="77"/>
                        </a:rPr>
                        <a:t>the National Focal Point (NFP) in overseeing and facilitating the implementation of the RESEMBID </a:t>
                      </a:r>
                      <a:r>
                        <a:rPr lang="en-US" sz="2800" b="0" i="0" u="none" strike="noStrike" cap="none" spc="0" baseline="0" noProof="0" dirty="0" err="1" smtClean="0">
                          <a:ln>
                            <a:noFill/>
                          </a:ln>
                          <a:uFillTx/>
                          <a:latin typeface="Montserrat" pitchFamily="2" charset="77"/>
                        </a:rPr>
                        <a:t>Programme</a:t>
                      </a:r>
                      <a:r>
                        <a:rPr lang="en-US" sz="2800" b="0" i="0" u="none" strike="noStrike" cap="none" spc="0" baseline="0" noProof="0" dirty="0" smtClean="0">
                          <a:ln>
                            <a:noFill/>
                          </a:ln>
                          <a:uFillTx/>
                          <a:latin typeface="Montserrat" pitchFamily="2" charset="77"/>
                        </a:rPr>
                        <a:t> in-country throughout the project cycle, from application to implementation and evaluation. </a:t>
                      </a:r>
                    </a:p>
                    <a:p>
                      <a:pPr marL="419100" lvl="0" indent="-292100" algn="ctr">
                        <a:lnSpc>
                          <a:spcPct val="100000"/>
                        </a:lnSpc>
                        <a:spcBef>
                          <a:spcPts val="0"/>
                        </a:spcBef>
                        <a:spcAft>
                          <a:spcPts val="0"/>
                        </a:spcAft>
                        <a:buFont typeface="Arial" panose="020B0604020202020204" pitchFamily="34" charset="0"/>
                        <a:buChar char="•"/>
                      </a:pPr>
                      <a:endParaRPr lang="en-US" sz="2800" b="0" i="0" u="none" strike="noStrike" cap="none" spc="0" baseline="0" noProof="0" dirty="0" smtClean="0">
                        <a:ln>
                          <a:noFill/>
                        </a:ln>
                        <a:uFillTx/>
                        <a:latin typeface="Montserrat" pitchFamily="2" charset="77"/>
                      </a:endParaRPr>
                    </a:p>
                    <a:p>
                      <a:pPr marL="419100" lvl="0" indent="-292100" algn="ctr">
                        <a:lnSpc>
                          <a:spcPct val="100000"/>
                        </a:lnSpc>
                        <a:spcBef>
                          <a:spcPts val="0"/>
                        </a:spcBef>
                        <a:spcAft>
                          <a:spcPts val="0"/>
                        </a:spcAft>
                        <a:buFont typeface="Arial" panose="020B0604020202020204" pitchFamily="34" charset="0"/>
                        <a:buChar char="•"/>
                      </a:pPr>
                      <a:r>
                        <a:rPr lang="en-US" sz="2800" b="0" i="0" u="none" strike="noStrike" cap="none" spc="0" baseline="0" noProof="0" dirty="0" smtClean="0">
                          <a:ln>
                            <a:noFill/>
                          </a:ln>
                          <a:solidFill>
                            <a:schemeClr val="tx1"/>
                          </a:solidFill>
                          <a:uFillTx/>
                          <a:latin typeface="Montserrat" pitchFamily="2" charset="77"/>
                          <a:ea typeface="+mn-ea"/>
                          <a:cs typeface="+mn-cs"/>
                          <a:sym typeface="Proxima Nova"/>
                        </a:rPr>
                        <a:t>To support </a:t>
                      </a:r>
                      <a:r>
                        <a:rPr lang="en-US" sz="2800" b="0" i="0" u="none" strike="noStrike" cap="none" spc="0" baseline="0" noProof="0" dirty="0" smtClean="0">
                          <a:ln>
                            <a:noFill/>
                          </a:ln>
                          <a:uFillTx/>
                          <a:latin typeface="Montserrat" pitchFamily="2" charset="77"/>
                        </a:rPr>
                        <a:t>implementing partners and relevant stakeholders with well-informed advice on RESEMBID policies and procedures, with a view to ensuring compliance, effective implementation and an overall understanding of the Programme’s mission. </a:t>
                      </a:r>
                    </a:p>
                    <a:p>
                      <a:pPr marL="419100" lvl="0" indent="-292100" algn="ctr">
                        <a:lnSpc>
                          <a:spcPct val="100000"/>
                        </a:lnSpc>
                        <a:spcBef>
                          <a:spcPts val="0"/>
                        </a:spcBef>
                        <a:spcAft>
                          <a:spcPts val="0"/>
                        </a:spcAft>
                        <a:buFont typeface="Arial" panose="020B0604020202020204" pitchFamily="34" charset="0"/>
                        <a:buChar char="•"/>
                      </a:pPr>
                      <a:endParaRPr lang="en-US" sz="2800" b="0" i="0" u="none" strike="noStrike" cap="none" spc="0" baseline="0" noProof="0" dirty="0" smtClean="0">
                        <a:ln>
                          <a:noFill/>
                        </a:ln>
                        <a:uFillTx/>
                        <a:latin typeface="Montserrat" pitchFamily="2" charset="77"/>
                      </a:endParaRPr>
                    </a:p>
                    <a:p>
                      <a:pPr lvl="0" algn="ctr">
                        <a:lnSpc>
                          <a:spcPct val="100000"/>
                        </a:lnSpc>
                        <a:spcBef>
                          <a:spcPts val="0"/>
                        </a:spcBef>
                        <a:spcAft>
                          <a:spcPts val="0"/>
                        </a:spcAft>
                        <a:buNone/>
                      </a:pPr>
                      <a:r>
                        <a:rPr lang="en-US" sz="2800" b="0" i="0" u="none" strike="noStrike" cap="none" spc="0" baseline="0" noProof="0" dirty="0" smtClean="0">
                          <a:ln>
                            <a:noFill/>
                          </a:ln>
                          <a:uFillTx/>
                          <a:latin typeface="Montserrat" pitchFamily="2" charset="77"/>
                        </a:rPr>
                        <a:t>•	</a:t>
                      </a:r>
                      <a:r>
                        <a:rPr lang="en-US" sz="2800" b="0" i="0" u="none" strike="noStrike" cap="none" spc="0" baseline="0" noProof="0" dirty="0" smtClean="0">
                          <a:ln>
                            <a:noFill/>
                          </a:ln>
                          <a:solidFill>
                            <a:schemeClr val="tx1"/>
                          </a:solidFill>
                          <a:uFillTx/>
                          <a:latin typeface="Montserrat" pitchFamily="2" charset="77"/>
                          <a:ea typeface="+mn-ea"/>
                          <a:cs typeface="+mn-cs"/>
                          <a:sym typeface="Proxima Nova"/>
                        </a:rPr>
                        <a:t>To support </a:t>
                      </a:r>
                      <a:r>
                        <a:rPr lang="en-US" sz="2800" b="0" i="0" u="none" strike="noStrike" cap="none" spc="0" baseline="0" noProof="0" dirty="0" smtClean="0">
                          <a:ln>
                            <a:noFill/>
                          </a:ln>
                          <a:uFillTx/>
                          <a:latin typeface="Montserrat" pitchFamily="2" charset="77"/>
                        </a:rPr>
                        <a:t>the NFP in the production of all requisite reports on the status of implementation of projects for submission to RESEMBID Management</a:t>
                      </a:r>
                    </a:p>
                    <a:p>
                      <a:pPr lvl="0" algn="ctr">
                        <a:lnSpc>
                          <a:spcPct val="100000"/>
                        </a:lnSpc>
                        <a:spcBef>
                          <a:spcPts val="0"/>
                        </a:spcBef>
                        <a:spcAft>
                          <a:spcPts val="0"/>
                        </a:spcAft>
                        <a:buNone/>
                      </a:pPr>
                      <a:endParaRPr lang="en-US" sz="2800" b="0" i="0" u="none" strike="noStrike" cap="none" spc="0" baseline="0" noProof="0" dirty="0">
                        <a:ln>
                          <a:noFill/>
                        </a:ln>
                        <a:uFillTx/>
                        <a:latin typeface="Montserrat" pitchFamily="2" charset="77"/>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bl>
          </a:graphicData>
        </a:graphic>
      </p:graphicFrame>
      <p:pic>
        <p:nvPicPr>
          <p:cNvPr id="5" name="Picture 4">
            <a:extLst>
              <a:ext uri="{FF2B5EF4-FFF2-40B4-BE49-F238E27FC236}">
                <a16:creationId xmlns="" xmlns:a16="http://schemas.microsoft.com/office/drawing/2014/main" id="{6AF7FE40-4CF5-36A4-183A-4C73302B0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pic>
        <p:nvPicPr>
          <p:cNvPr id="8" name="Graphic 1">
            <a:extLst>
              <a:ext uri="{FF2B5EF4-FFF2-40B4-BE49-F238E27FC236}">
                <a16:creationId xmlns="" xmlns:a16="http://schemas.microsoft.com/office/drawing/2014/main" id="{0ED4B4C5-958A-3B56-3D17-BAE54F065F1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79938" y="378069"/>
            <a:ext cx="2859016" cy="1906010"/>
          </a:xfrm>
          <a:prstGeom prst="rect">
            <a:avLst/>
          </a:prstGeom>
        </p:spPr>
      </p:pic>
    </p:spTree>
    <p:extLst>
      <p:ext uri="{BB962C8B-B14F-4D97-AF65-F5344CB8AC3E}">
        <p14:creationId xmlns:p14="http://schemas.microsoft.com/office/powerpoint/2010/main" val="2826609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aphicFrame>
        <p:nvGraphicFramePr>
          <p:cNvPr id="10"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115560277"/>
              </p:ext>
            </p:extLst>
          </p:nvPr>
        </p:nvGraphicFramePr>
        <p:xfrm>
          <a:off x="1083845" y="378069"/>
          <a:ext cx="22528923" cy="10394868"/>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SINT MAARTEN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3600" dirty="0">
                          <a:latin typeface="Montserrat" pitchFamily="2" charset="77"/>
                        </a:rPr>
                        <a:t>NISA-04/SXM</a:t>
                      </a:r>
                      <a:endParaRPr lang="en-GB" sz="3600" b="0" i="0" u="none" strike="noStrike" cap="none" spc="0" baseline="0" dirty="0">
                        <a:ln>
                          <a:noFill/>
                        </a:ln>
                        <a:solidFill>
                          <a:schemeClr val="tx1"/>
                        </a:solidFill>
                        <a:uFillTx/>
                        <a:latin typeface="Montserrat" pitchFamily="2" charset="77"/>
                        <a:ea typeface="+mn-ea"/>
                        <a:cs typeface="+mn-cs"/>
                        <a:sym typeface="Proxima Nova"/>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chemeClr val="bg1"/>
                          </a:solidFill>
                          <a:uFillTx/>
                          <a:latin typeface="Montserrat" pitchFamily="2" charset="77"/>
                          <a:ea typeface="+mn-ea"/>
                          <a:cs typeface="+mn-cs"/>
                          <a:sym typeface="Proxima Nova"/>
                        </a:rPr>
                        <a:t>Support the RESEMBID National Focal Point in ensuring the effective and efficient implementation of the RESEMBID Programme in-country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€ 35,500</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rgbClr val="8F1A4B"/>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Tammy Richardson</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12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25/08/2022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24/08/2023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5430832">
                <a:tc gridSpan="3">
                  <a:txBody>
                    <a:bodyPr/>
                    <a:lstStyle/>
                    <a:p>
                      <a:pPr marL="127000" marR="0" indent="0" algn="ctr" rtl="0" latinLnBrk="0">
                        <a:lnSpc>
                          <a:spcPct val="100000"/>
                        </a:lnSpc>
                        <a:spcBef>
                          <a:spcPts val="0"/>
                        </a:spcBef>
                        <a:spcAft>
                          <a:spcPts val="0"/>
                        </a:spcAft>
                        <a:buClrTx/>
                        <a:buSzPct val="100000"/>
                        <a:buFontTx/>
                        <a:buNone/>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uFillTx/>
                          <a:latin typeface="Montserrat" pitchFamily="2" charset="77"/>
                        </a:rPr>
                        <a:t>PURPOSE:</a:t>
                      </a:r>
                    </a:p>
                    <a:p>
                      <a:pPr lvl="0" algn="ctr">
                        <a:lnSpc>
                          <a:spcPct val="100000"/>
                        </a:lnSpc>
                        <a:spcBef>
                          <a:spcPts val="0"/>
                        </a:spcBef>
                        <a:spcAft>
                          <a:spcPts val="0"/>
                        </a:spcAft>
                        <a:buNone/>
                      </a:pPr>
                      <a:endParaRPr lang="en-US" sz="2800" b="0" i="0" u="none" strike="noStrike" cap="none" spc="0" baseline="0" noProof="0" dirty="0">
                        <a:ln>
                          <a:noFill/>
                        </a:ln>
                        <a:uFillTx/>
                        <a:latin typeface="Montserrat" pitchFamily="2" charset="77"/>
                      </a:endParaRPr>
                    </a:p>
                    <a:p>
                      <a:pPr marL="419100" lvl="0" indent="-292100" algn="ctr">
                        <a:lnSpc>
                          <a:spcPct val="100000"/>
                        </a:lnSpc>
                        <a:spcBef>
                          <a:spcPts val="0"/>
                        </a:spcBef>
                        <a:spcAft>
                          <a:spcPts val="0"/>
                        </a:spcAft>
                        <a:buFont typeface="Arial" panose="020B0604020202020204" pitchFamily="34" charset="0"/>
                        <a:buChar char="•"/>
                      </a:pPr>
                      <a:r>
                        <a:rPr lang="en-US" sz="2800" b="0" i="0" u="none" strike="noStrike" cap="none" spc="0" baseline="0" noProof="0" dirty="0" smtClean="0">
                          <a:ln>
                            <a:noFill/>
                          </a:ln>
                          <a:solidFill>
                            <a:schemeClr val="tx1"/>
                          </a:solidFill>
                          <a:uFillTx/>
                          <a:latin typeface="Montserrat" pitchFamily="2" charset="77"/>
                          <a:ea typeface="+mn-ea"/>
                          <a:cs typeface="+mn-cs"/>
                          <a:sym typeface="Proxima Nova"/>
                        </a:rPr>
                        <a:t>To support </a:t>
                      </a:r>
                      <a:r>
                        <a:rPr lang="en-US" sz="2800" b="0" i="0" u="none" strike="noStrike" cap="none" spc="0" baseline="0" noProof="0" dirty="0" smtClean="0">
                          <a:ln>
                            <a:noFill/>
                          </a:ln>
                          <a:uFillTx/>
                          <a:latin typeface="Montserrat" pitchFamily="2" charset="77"/>
                        </a:rPr>
                        <a:t>the National Focal Point (NFP) in overseeing and facilitating the implementation of the RESEMBID </a:t>
                      </a:r>
                      <a:r>
                        <a:rPr lang="en-US" sz="2800" b="0" i="0" u="none" strike="noStrike" cap="none" spc="0" baseline="0" noProof="0" dirty="0" err="1" smtClean="0">
                          <a:ln>
                            <a:noFill/>
                          </a:ln>
                          <a:uFillTx/>
                          <a:latin typeface="Montserrat" pitchFamily="2" charset="77"/>
                        </a:rPr>
                        <a:t>Programme</a:t>
                      </a:r>
                      <a:r>
                        <a:rPr lang="en-US" sz="2800" b="0" i="0" u="none" strike="noStrike" cap="none" spc="0" baseline="0" noProof="0" dirty="0" smtClean="0">
                          <a:ln>
                            <a:noFill/>
                          </a:ln>
                          <a:uFillTx/>
                          <a:latin typeface="Montserrat" pitchFamily="2" charset="77"/>
                        </a:rPr>
                        <a:t> in-country throughout the project cycle, from application to implementation and evaluation. </a:t>
                      </a:r>
                    </a:p>
                    <a:p>
                      <a:pPr marL="419100" lvl="0" indent="-292100" algn="ctr">
                        <a:lnSpc>
                          <a:spcPct val="100000"/>
                        </a:lnSpc>
                        <a:spcBef>
                          <a:spcPts val="0"/>
                        </a:spcBef>
                        <a:spcAft>
                          <a:spcPts val="0"/>
                        </a:spcAft>
                        <a:buFont typeface="Arial" panose="020B0604020202020204" pitchFamily="34" charset="0"/>
                        <a:buChar char="•"/>
                      </a:pPr>
                      <a:endParaRPr lang="en-US" sz="2800" b="0" i="0" u="none" strike="noStrike" cap="none" spc="0" baseline="0" noProof="0" dirty="0" smtClean="0">
                        <a:ln>
                          <a:noFill/>
                        </a:ln>
                        <a:uFillTx/>
                        <a:latin typeface="Montserrat" pitchFamily="2" charset="77"/>
                      </a:endParaRPr>
                    </a:p>
                    <a:p>
                      <a:pPr marL="419100" lvl="0" indent="-292100" algn="ctr">
                        <a:lnSpc>
                          <a:spcPct val="100000"/>
                        </a:lnSpc>
                        <a:spcBef>
                          <a:spcPts val="0"/>
                        </a:spcBef>
                        <a:spcAft>
                          <a:spcPts val="0"/>
                        </a:spcAft>
                        <a:buFont typeface="Arial" panose="020B0604020202020204" pitchFamily="34" charset="0"/>
                        <a:buChar char="•"/>
                      </a:pPr>
                      <a:r>
                        <a:rPr lang="en-US" sz="2800" b="0" i="0" u="none" strike="noStrike" cap="none" spc="0" baseline="0" noProof="0" dirty="0" smtClean="0">
                          <a:ln>
                            <a:noFill/>
                          </a:ln>
                          <a:solidFill>
                            <a:schemeClr val="tx1"/>
                          </a:solidFill>
                          <a:uFillTx/>
                          <a:latin typeface="Montserrat" pitchFamily="2" charset="77"/>
                          <a:ea typeface="+mn-ea"/>
                          <a:cs typeface="+mn-cs"/>
                          <a:sym typeface="Proxima Nova"/>
                        </a:rPr>
                        <a:t>To support </a:t>
                      </a:r>
                      <a:r>
                        <a:rPr lang="en-US" sz="2800" b="0" i="0" u="none" strike="noStrike" cap="none" spc="0" baseline="0" noProof="0" dirty="0" smtClean="0">
                          <a:ln>
                            <a:noFill/>
                          </a:ln>
                          <a:uFillTx/>
                          <a:latin typeface="Montserrat" pitchFamily="2" charset="77"/>
                        </a:rPr>
                        <a:t>implementing partners and relevant stakeholders with well-informed advice on RESEMBID policies and procedures, with a view to ensuring compliance, effective implementation and an overall understanding of the Programme’s mission. </a:t>
                      </a:r>
                    </a:p>
                    <a:p>
                      <a:pPr marL="419100" lvl="0" indent="-292100" algn="ctr">
                        <a:lnSpc>
                          <a:spcPct val="100000"/>
                        </a:lnSpc>
                        <a:spcBef>
                          <a:spcPts val="0"/>
                        </a:spcBef>
                        <a:spcAft>
                          <a:spcPts val="0"/>
                        </a:spcAft>
                        <a:buFont typeface="Arial" panose="020B0604020202020204" pitchFamily="34" charset="0"/>
                        <a:buChar char="•"/>
                      </a:pPr>
                      <a:endParaRPr lang="en-US" sz="2800" b="0" i="0" u="none" strike="noStrike" cap="none" spc="0" baseline="0" noProof="0" dirty="0" smtClean="0">
                        <a:ln>
                          <a:noFill/>
                        </a:ln>
                        <a:uFillTx/>
                        <a:latin typeface="Montserrat" pitchFamily="2" charset="77"/>
                      </a:endParaRPr>
                    </a:p>
                    <a:p>
                      <a:pPr lvl="0" algn="ctr">
                        <a:lnSpc>
                          <a:spcPct val="100000"/>
                        </a:lnSpc>
                        <a:spcBef>
                          <a:spcPts val="0"/>
                        </a:spcBef>
                        <a:spcAft>
                          <a:spcPts val="0"/>
                        </a:spcAft>
                        <a:buNone/>
                      </a:pPr>
                      <a:r>
                        <a:rPr lang="en-US" sz="2800" b="0" i="0" u="none" strike="noStrike" cap="none" spc="0" baseline="0" noProof="0" dirty="0" smtClean="0">
                          <a:ln>
                            <a:noFill/>
                          </a:ln>
                          <a:uFillTx/>
                          <a:latin typeface="Montserrat" pitchFamily="2" charset="77"/>
                        </a:rPr>
                        <a:t>•	</a:t>
                      </a:r>
                      <a:r>
                        <a:rPr lang="en-US" sz="2800" b="0" i="0" u="none" strike="noStrike" cap="none" spc="0" baseline="0" noProof="0" dirty="0" smtClean="0">
                          <a:ln>
                            <a:noFill/>
                          </a:ln>
                          <a:solidFill>
                            <a:schemeClr val="tx1"/>
                          </a:solidFill>
                          <a:uFillTx/>
                          <a:latin typeface="Montserrat" pitchFamily="2" charset="77"/>
                          <a:ea typeface="+mn-ea"/>
                          <a:cs typeface="+mn-cs"/>
                          <a:sym typeface="Proxima Nova"/>
                        </a:rPr>
                        <a:t>To support </a:t>
                      </a:r>
                      <a:r>
                        <a:rPr lang="en-US" sz="2800" b="0" i="0" u="none" strike="noStrike" cap="none" spc="0" baseline="0" noProof="0" dirty="0" smtClean="0">
                          <a:ln>
                            <a:noFill/>
                          </a:ln>
                          <a:uFillTx/>
                          <a:latin typeface="Montserrat" pitchFamily="2" charset="77"/>
                        </a:rPr>
                        <a:t>the NFP in the production of all requisite reports on the status of implementation of projects for submission to RESEMBID Management</a:t>
                      </a:r>
                    </a:p>
                    <a:p>
                      <a:pPr lvl="0" algn="ctr">
                        <a:lnSpc>
                          <a:spcPct val="100000"/>
                        </a:lnSpc>
                        <a:spcBef>
                          <a:spcPts val="0"/>
                        </a:spcBef>
                        <a:spcAft>
                          <a:spcPts val="0"/>
                        </a:spcAft>
                        <a:buNone/>
                      </a:pPr>
                      <a:endParaRPr lang="en-US" sz="2800" b="0" i="0" u="none" strike="noStrike" cap="none" spc="0" baseline="0" noProof="0" dirty="0">
                        <a:ln>
                          <a:noFill/>
                        </a:ln>
                        <a:uFillTx/>
                        <a:latin typeface="Montserrat" pitchFamily="2" charset="77"/>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bl>
          </a:graphicData>
        </a:graphic>
      </p:graphicFrame>
      <p:pic>
        <p:nvPicPr>
          <p:cNvPr id="5" name="Picture 4">
            <a:extLst>
              <a:ext uri="{FF2B5EF4-FFF2-40B4-BE49-F238E27FC236}">
                <a16:creationId xmlns="" xmlns:a16="http://schemas.microsoft.com/office/drawing/2014/main" id="{6AF7FE40-4CF5-36A4-183A-4C73302B0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pic>
        <p:nvPicPr>
          <p:cNvPr id="7" name="Picture 4">
            <a:extLst>
              <a:ext uri="{FF2B5EF4-FFF2-40B4-BE49-F238E27FC236}">
                <a16:creationId xmlns="" xmlns:a16="http://schemas.microsoft.com/office/drawing/2014/main" id="{AD805159-4A1B-1B7B-8CC3-645F1BCA3441}"/>
              </a:ext>
            </a:extLst>
          </p:cNvPr>
          <p:cNvPicPr>
            <a:picLocks noChangeAspect="1"/>
          </p:cNvPicPr>
          <p:nvPr/>
        </p:nvPicPr>
        <p:blipFill>
          <a:blip r:embed="rId3"/>
          <a:stretch>
            <a:fillRect/>
          </a:stretch>
        </p:blipFill>
        <p:spPr>
          <a:xfrm>
            <a:off x="1083845" y="378069"/>
            <a:ext cx="2845415" cy="1891195"/>
          </a:xfrm>
          <a:prstGeom prst="rect">
            <a:avLst/>
          </a:prstGeom>
        </p:spPr>
      </p:pic>
    </p:spTree>
    <p:extLst>
      <p:ext uri="{BB962C8B-B14F-4D97-AF65-F5344CB8AC3E}">
        <p14:creationId xmlns:p14="http://schemas.microsoft.com/office/powerpoint/2010/main" val="2547238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aphicFrame>
        <p:nvGraphicFramePr>
          <p:cNvPr id="10"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3466979390"/>
              </p:ext>
            </p:extLst>
          </p:nvPr>
        </p:nvGraphicFramePr>
        <p:xfrm>
          <a:off x="1083845" y="378069"/>
          <a:ext cx="22528923" cy="10394868"/>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TURKS AND CAICOS ISLANDS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3600" dirty="0">
                          <a:latin typeface="Montserrat" pitchFamily="2" charset="77"/>
                        </a:rPr>
                        <a:t>NISA-03/TCI</a:t>
                      </a:r>
                      <a:endParaRPr lang="en-GB" sz="3600" b="0" i="0" u="none" strike="noStrike" cap="none" spc="0" baseline="0" dirty="0">
                        <a:ln>
                          <a:noFill/>
                        </a:ln>
                        <a:solidFill>
                          <a:schemeClr val="tx1"/>
                        </a:solidFill>
                        <a:uFillTx/>
                        <a:latin typeface="Montserrat" pitchFamily="2" charset="77"/>
                        <a:ea typeface="+mn-ea"/>
                        <a:cs typeface="+mn-cs"/>
                        <a:sym typeface="Proxima Nova"/>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chemeClr val="bg1"/>
                          </a:solidFill>
                          <a:uFillTx/>
                          <a:latin typeface="Montserrat" pitchFamily="2" charset="77"/>
                          <a:ea typeface="+mn-ea"/>
                          <a:cs typeface="+mn-cs"/>
                          <a:sym typeface="Proxima Nova"/>
                        </a:rPr>
                        <a:t>Support the RESEMBID National Focal Point in ensuring the effective and efficient implementation of the RESEMBID Programme in-country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€ 35,500</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rgbClr val="8F1A4B"/>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err="1">
                          <a:ln>
                            <a:noFill/>
                          </a:ln>
                          <a:solidFill>
                            <a:schemeClr val="tx1"/>
                          </a:solidFill>
                          <a:uFillTx/>
                          <a:latin typeface="Montserrat" pitchFamily="2" charset="77"/>
                          <a:ea typeface="+mn-ea"/>
                          <a:cs typeface="+mn-cs"/>
                          <a:sym typeface="Proxima Nova"/>
                        </a:rPr>
                        <a:t>Thashana</a:t>
                      </a:r>
                      <a:r>
                        <a:rPr lang="en-US" sz="2800" b="0" i="0" u="none" strike="noStrike" cap="none" spc="0" baseline="0" dirty="0">
                          <a:ln>
                            <a:noFill/>
                          </a:ln>
                          <a:solidFill>
                            <a:schemeClr val="tx1"/>
                          </a:solidFill>
                          <a:uFillTx/>
                          <a:latin typeface="Montserrat" pitchFamily="2" charset="77"/>
                          <a:ea typeface="+mn-ea"/>
                          <a:cs typeface="+mn-cs"/>
                          <a:sym typeface="Proxima Nova"/>
                        </a:rPr>
                        <a:t> Kellie Ann Thomas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X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25/07/2022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24/07/2023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5430832">
                <a:tc gridSpan="3">
                  <a:txBody>
                    <a:bodyPr/>
                    <a:lstStyle/>
                    <a:p>
                      <a:pPr marL="127000" marR="0" indent="0" algn="ctr" rtl="0" latinLnBrk="0">
                        <a:lnSpc>
                          <a:spcPct val="100000"/>
                        </a:lnSpc>
                        <a:spcBef>
                          <a:spcPts val="0"/>
                        </a:spcBef>
                        <a:spcAft>
                          <a:spcPts val="0"/>
                        </a:spcAft>
                        <a:buClrTx/>
                        <a:buSzPct val="100000"/>
                        <a:buFontTx/>
                        <a:buNone/>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uFillTx/>
                          <a:latin typeface="Montserrat" pitchFamily="2" charset="77"/>
                        </a:rPr>
                        <a:t>PURPOSE:</a:t>
                      </a:r>
                    </a:p>
                    <a:p>
                      <a:pPr lvl="0" algn="l">
                        <a:lnSpc>
                          <a:spcPct val="100000"/>
                        </a:lnSpc>
                        <a:spcBef>
                          <a:spcPts val="0"/>
                        </a:spcBef>
                        <a:spcAft>
                          <a:spcPts val="0"/>
                        </a:spcAft>
                        <a:buNone/>
                      </a:pPr>
                      <a:endParaRPr lang="en-US" sz="2800" b="0" i="0" u="none" strike="noStrike" cap="none" spc="0" baseline="0" noProof="0" dirty="0">
                        <a:ln>
                          <a:noFill/>
                        </a:ln>
                        <a:uFillTx/>
                        <a:latin typeface="Montserrat" pitchFamily="2" charset="77"/>
                      </a:endParaRPr>
                    </a:p>
                    <a:p>
                      <a:pPr marL="419100" lvl="0" indent="-292100" algn="ctr">
                        <a:lnSpc>
                          <a:spcPct val="100000"/>
                        </a:lnSpc>
                        <a:spcBef>
                          <a:spcPts val="0"/>
                        </a:spcBef>
                        <a:spcAft>
                          <a:spcPts val="0"/>
                        </a:spcAft>
                        <a:buFont typeface="Arial" panose="020B0604020202020204" pitchFamily="34" charset="0"/>
                        <a:buChar char="•"/>
                      </a:pPr>
                      <a:r>
                        <a:rPr lang="en-US" sz="2800" b="0" i="0" u="none" strike="noStrike" cap="none" spc="0" baseline="0" noProof="0" dirty="0" smtClean="0">
                          <a:ln>
                            <a:noFill/>
                          </a:ln>
                          <a:solidFill>
                            <a:schemeClr val="tx1"/>
                          </a:solidFill>
                          <a:uFillTx/>
                          <a:latin typeface="Montserrat" pitchFamily="2" charset="77"/>
                          <a:ea typeface="+mn-ea"/>
                          <a:cs typeface="+mn-cs"/>
                          <a:sym typeface="Proxima Nova"/>
                        </a:rPr>
                        <a:t>To support </a:t>
                      </a:r>
                      <a:r>
                        <a:rPr lang="en-US" sz="2800" b="0" i="0" u="none" strike="noStrike" cap="none" spc="0" baseline="0" noProof="0" dirty="0" smtClean="0">
                          <a:ln>
                            <a:noFill/>
                          </a:ln>
                          <a:uFillTx/>
                          <a:latin typeface="Montserrat" pitchFamily="2" charset="77"/>
                        </a:rPr>
                        <a:t>the National Focal Point (NFP) in overseeing and facilitating the implementation of the RESEMBID </a:t>
                      </a:r>
                      <a:r>
                        <a:rPr lang="en-US" sz="2800" b="0" i="0" u="none" strike="noStrike" cap="none" spc="0" baseline="0" noProof="0" dirty="0" err="1" smtClean="0">
                          <a:ln>
                            <a:noFill/>
                          </a:ln>
                          <a:uFillTx/>
                          <a:latin typeface="Montserrat" pitchFamily="2" charset="77"/>
                        </a:rPr>
                        <a:t>Programme</a:t>
                      </a:r>
                      <a:r>
                        <a:rPr lang="en-US" sz="2800" b="0" i="0" u="none" strike="noStrike" cap="none" spc="0" baseline="0" noProof="0" dirty="0" smtClean="0">
                          <a:ln>
                            <a:noFill/>
                          </a:ln>
                          <a:uFillTx/>
                          <a:latin typeface="Montserrat" pitchFamily="2" charset="77"/>
                        </a:rPr>
                        <a:t> in-country throughout the project cycle, from application to implementation and evaluation. </a:t>
                      </a:r>
                    </a:p>
                    <a:p>
                      <a:pPr marL="419100" lvl="0" indent="-292100" algn="ctr">
                        <a:lnSpc>
                          <a:spcPct val="100000"/>
                        </a:lnSpc>
                        <a:spcBef>
                          <a:spcPts val="0"/>
                        </a:spcBef>
                        <a:spcAft>
                          <a:spcPts val="0"/>
                        </a:spcAft>
                        <a:buFont typeface="Arial" panose="020B0604020202020204" pitchFamily="34" charset="0"/>
                        <a:buChar char="•"/>
                      </a:pPr>
                      <a:endParaRPr lang="en-US" sz="2800" b="0" i="0" u="none" strike="noStrike" cap="none" spc="0" baseline="0" noProof="0" dirty="0" smtClean="0">
                        <a:ln>
                          <a:noFill/>
                        </a:ln>
                        <a:uFillTx/>
                        <a:latin typeface="Montserrat" pitchFamily="2" charset="77"/>
                      </a:endParaRPr>
                    </a:p>
                    <a:p>
                      <a:pPr marL="419100" lvl="0" indent="-292100" algn="ctr">
                        <a:lnSpc>
                          <a:spcPct val="100000"/>
                        </a:lnSpc>
                        <a:spcBef>
                          <a:spcPts val="0"/>
                        </a:spcBef>
                        <a:spcAft>
                          <a:spcPts val="0"/>
                        </a:spcAft>
                        <a:buFont typeface="Arial" panose="020B0604020202020204" pitchFamily="34" charset="0"/>
                        <a:buChar char="•"/>
                      </a:pPr>
                      <a:r>
                        <a:rPr lang="en-US" sz="2800" b="0" i="0" u="none" strike="noStrike" cap="none" spc="0" baseline="0" noProof="0" dirty="0" smtClean="0">
                          <a:ln>
                            <a:noFill/>
                          </a:ln>
                          <a:solidFill>
                            <a:schemeClr val="tx1"/>
                          </a:solidFill>
                          <a:uFillTx/>
                          <a:latin typeface="Montserrat" pitchFamily="2" charset="77"/>
                          <a:ea typeface="+mn-ea"/>
                          <a:cs typeface="+mn-cs"/>
                          <a:sym typeface="Proxima Nova"/>
                        </a:rPr>
                        <a:t>To support </a:t>
                      </a:r>
                      <a:r>
                        <a:rPr lang="en-US" sz="2800" b="0" i="0" u="none" strike="noStrike" cap="none" spc="0" baseline="0" noProof="0" dirty="0" smtClean="0">
                          <a:ln>
                            <a:noFill/>
                          </a:ln>
                          <a:uFillTx/>
                          <a:latin typeface="Montserrat" pitchFamily="2" charset="77"/>
                        </a:rPr>
                        <a:t>implementing partners and relevant stakeholders with well-informed advice on RESEMBID policies and procedures, with a view to ensuring compliance, effective implementation and an overall understanding of the Programme’s mission. </a:t>
                      </a:r>
                    </a:p>
                    <a:p>
                      <a:pPr marL="419100" lvl="0" indent="-292100" algn="ctr">
                        <a:lnSpc>
                          <a:spcPct val="100000"/>
                        </a:lnSpc>
                        <a:spcBef>
                          <a:spcPts val="0"/>
                        </a:spcBef>
                        <a:spcAft>
                          <a:spcPts val="0"/>
                        </a:spcAft>
                        <a:buFont typeface="Arial" panose="020B0604020202020204" pitchFamily="34" charset="0"/>
                        <a:buChar char="•"/>
                      </a:pPr>
                      <a:endParaRPr lang="en-US" sz="2800" b="0" i="0" u="none" strike="noStrike" cap="none" spc="0" baseline="0" noProof="0" dirty="0" smtClean="0">
                        <a:ln>
                          <a:noFill/>
                        </a:ln>
                        <a:uFillTx/>
                        <a:latin typeface="Montserrat" pitchFamily="2" charset="77"/>
                      </a:endParaRPr>
                    </a:p>
                    <a:p>
                      <a:pPr lvl="0" algn="ctr">
                        <a:lnSpc>
                          <a:spcPct val="100000"/>
                        </a:lnSpc>
                        <a:spcBef>
                          <a:spcPts val="0"/>
                        </a:spcBef>
                        <a:spcAft>
                          <a:spcPts val="0"/>
                        </a:spcAft>
                        <a:buNone/>
                      </a:pPr>
                      <a:r>
                        <a:rPr lang="en-US" sz="2800" b="0" i="0" u="none" strike="noStrike" cap="none" spc="0" baseline="0" noProof="0" dirty="0" smtClean="0">
                          <a:ln>
                            <a:noFill/>
                          </a:ln>
                          <a:uFillTx/>
                          <a:latin typeface="Montserrat" pitchFamily="2" charset="77"/>
                        </a:rPr>
                        <a:t>•	</a:t>
                      </a:r>
                      <a:r>
                        <a:rPr lang="en-US" sz="2800" b="0" i="0" u="none" strike="noStrike" cap="none" spc="0" baseline="0" noProof="0" dirty="0" smtClean="0">
                          <a:ln>
                            <a:noFill/>
                          </a:ln>
                          <a:solidFill>
                            <a:schemeClr val="tx1"/>
                          </a:solidFill>
                          <a:uFillTx/>
                          <a:latin typeface="Montserrat" pitchFamily="2" charset="77"/>
                          <a:ea typeface="+mn-ea"/>
                          <a:cs typeface="+mn-cs"/>
                          <a:sym typeface="Proxima Nova"/>
                        </a:rPr>
                        <a:t>To support </a:t>
                      </a:r>
                      <a:r>
                        <a:rPr lang="en-US" sz="2800" b="0" i="0" u="none" strike="noStrike" cap="none" spc="0" baseline="0" noProof="0" dirty="0" smtClean="0">
                          <a:ln>
                            <a:noFill/>
                          </a:ln>
                          <a:uFillTx/>
                          <a:latin typeface="Montserrat" pitchFamily="2" charset="77"/>
                        </a:rPr>
                        <a:t>the NFP in the production of all requisite reports on the status of implementation of projects for submission to RESEMBID Management</a:t>
                      </a:r>
                    </a:p>
                    <a:p>
                      <a:pPr lvl="0" algn="ctr">
                        <a:lnSpc>
                          <a:spcPct val="100000"/>
                        </a:lnSpc>
                        <a:spcBef>
                          <a:spcPts val="0"/>
                        </a:spcBef>
                        <a:spcAft>
                          <a:spcPts val="0"/>
                        </a:spcAft>
                        <a:buNone/>
                      </a:pPr>
                      <a:endParaRPr lang="en-US" sz="2800" b="0" i="0" u="none" strike="noStrike" cap="none" spc="0" baseline="0" noProof="0" dirty="0">
                        <a:ln>
                          <a:noFill/>
                        </a:ln>
                        <a:uFillTx/>
                        <a:latin typeface="Montserrat" pitchFamily="2" charset="77"/>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bl>
          </a:graphicData>
        </a:graphic>
      </p:graphicFrame>
      <p:pic>
        <p:nvPicPr>
          <p:cNvPr id="5" name="Picture 4">
            <a:extLst>
              <a:ext uri="{FF2B5EF4-FFF2-40B4-BE49-F238E27FC236}">
                <a16:creationId xmlns="" xmlns:a16="http://schemas.microsoft.com/office/drawing/2014/main" id="{6AF7FE40-4CF5-36A4-183A-4C73302B0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pic>
        <p:nvPicPr>
          <p:cNvPr id="8" name="Graphic 3">
            <a:extLst>
              <a:ext uri="{FF2B5EF4-FFF2-40B4-BE49-F238E27FC236}">
                <a16:creationId xmlns="" xmlns:a16="http://schemas.microsoft.com/office/drawing/2014/main" id="{59BACDC4-B7E6-E9D8-2C00-A2E165195F6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83845" y="378069"/>
            <a:ext cx="3743999" cy="1872000"/>
          </a:xfrm>
          <a:prstGeom prst="rect">
            <a:avLst/>
          </a:prstGeom>
        </p:spPr>
      </p:pic>
    </p:spTree>
    <p:extLst>
      <p:ext uri="{BB962C8B-B14F-4D97-AF65-F5344CB8AC3E}">
        <p14:creationId xmlns:p14="http://schemas.microsoft.com/office/powerpoint/2010/main" val="427203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6" descr="Text&#10;&#10;Description automatically generated">
            <a:extLst>
              <a:ext uri="{FF2B5EF4-FFF2-40B4-BE49-F238E27FC236}">
                <a16:creationId xmlns="" xmlns:a16="http://schemas.microsoft.com/office/drawing/2014/main" id="{CED3DCBD-591C-F2BD-36D7-964B4AE1F0F9}"/>
              </a:ext>
            </a:extLst>
          </p:cNvPr>
          <p:cNvPicPr>
            <a:picLocks noChangeAspect="1"/>
          </p:cNvPicPr>
          <p:nvPr/>
        </p:nvPicPr>
        <p:blipFill>
          <a:blip r:embed="rId3"/>
          <a:stretch>
            <a:fillRect/>
          </a:stretch>
        </p:blipFill>
        <p:spPr>
          <a:xfrm>
            <a:off x="9906" y="12162055"/>
            <a:ext cx="24379180" cy="1545510"/>
          </a:xfrm>
          <a:prstGeom prst="rect">
            <a:avLst/>
          </a:prstGeom>
        </p:spPr>
      </p:pic>
      <p:pic>
        <p:nvPicPr>
          <p:cNvPr id="3" name="Picture 2">
            <a:extLst>
              <a:ext uri="{FF2B5EF4-FFF2-40B4-BE49-F238E27FC236}">
                <a16:creationId xmlns="" xmlns:a16="http://schemas.microsoft.com/office/drawing/2014/main" id="{1E79AA3B-03AB-63BA-AC6E-C68E22596B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
        <p:nvSpPr>
          <p:cNvPr id="6" name="TextBox 78"/>
          <p:cNvSpPr txBox="1"/>
          <p:nvPr/>
        </p:nvSpPr>
        <p:spPr>
          <a:xfrm>
            <a:off x="2030081" y="4983830"/>
            <a:ext cx="14007088" cy="1354217"/>
          </a:xfrm>
          <a:prstGeom prst="rect">
            <a:avLst/>
          </a:prstGeom>
        </p:spPr>
        <p:txBody>
          <a:bodyPr wrap="square" lIns="0" tIns="0" rIns="0" bIns="0" rtlCol="0" anchor="t">
            <a:spAutoFit/>
          </a:bodyPr>
          <a:lstStyle/>
          <a:p>
            <a:r>
              <a:rPr lang="en-GB" sz="4400" b="1" dirty="0">
                <a:latin typeface="Montserrat"/>
              </a:rPr>
              <a:t>Caribbean Centre for Development Administration (CARICAD)</a:t>
            </a:r>
            <a:endParaRPr lang="en-US" sz="4400" b="1" dirty="0">
              <a:latin typeface="Montserrat"/>
            </a:endParaRPr>
          </a:p>
        </p:txBody>
      </p:sp>
      <p:pic>
        <p:nvPicPr>
          <p:cNvPr id="7" name="Picture 83" descr="Logo, company name&#10;&#10;Description automatically generated">
            <a:extLst>
              <a:ext uri="{FF2B5EF4-FFF2-40B4-BE49-F238E27FC236}">
                <a16:creationId xmlns="" xmlns:a16="http://schemas.microsoft.com/office/drawing/2014/main" id="{B816B6D0-937F-4ECA-AB5A-B2BF51930169}"/>
              </a:ext>
            </a:extLst>
          </p:cNvPr>
          <p:cNvPicPr>
            <a:picLocks noChangeAspect="1"/>
          </p:cNvPicPr>
          <p:nvPr/>
        </p:nvPicPr>
        <p:blipFill>
          <a:blip r:embed="rId5"/>
          <a:stretch>
            <a:fillRect/>
          </a:stretch>
        </p:blipFill>
        <p:spPr>
          <a:xfrm>
            <a:off x="2030081" y="2546135"/>
            <a:ext cx="5976000" cy="1486123"/>
          </a:xfrm>
          <a:prstGeom prst="rect">
            <a:avLst/>
          </a:prstGeom>
        </p:spPr>
      </p:pic>
    </p:spTree>
    <p:extLst>
      <p:ext uri="{BB962C8B-B14F-4D97-AF65-F5344CB8AC3E}">
        <p14:creationId xmlns:p14="http://schemas.microsoft.com/office/powerpoint/2010/main" val="261753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5" name="Picture 4">
            <a:extLst>
              <a:ext uri="{FF2B5EF4-FFF2-40B4-BE49-F238E27FC236}">
                <a16:creationId xmlns="" xmlns:a16="http://schemas.microsoft.com/office/drawing/2014/main" id="{6AF7FE40-4CF5-36A4-183A-4C73302B0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graphicFrame>
        <p:nvGraphicFramePr>
          <p:cNvPr id="10"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4213608616"/>
              </p:ext>
            </p:extLst>
          </p:nvPr>
        </p:nvGraphicFramePr>
        <p:xfrm>
          <a:off x="1083845" y="378070"/>
          <a:ext cx="22528923" cy="11912008"/>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3925425">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endParaRPr lang="en-US" sz="4400" dirty="0">
                        <a:latin typeface="Montserrat" pitchFamily="2" charset="77"/>
                      </a:endParaRPr>
                    </a:p>
                    <a:p>
                      <a:pPr marL="127000" indent="0" algn="ctr">
                        <a:buNone/>
                      </a:pPr>
                      <a:endParaRPr lang="en-US" sz="4400" dirty="0">
                        <a:latin typeface="Montserrat" pitchFamily="2" charset="77"/>
                      </a:endParaRPr>
                    </a:p>
                    <a:p>
                      <a:pPr marL="127000" indent="0" algn="ctr">
                        <a:buNone/>
                      </a:pPr>
                      <a:endParaRPr lang="en-US" sz="4400" dirty="0">
                        <a:latin typeface="Montserrat" pitchFamily="2" charset="77"/>
                      </a:endParaRPr>
                    </a:p>
                    <a:p>
                      <a:pPr marL="127000" indent="0" algn="ctr">
                        <a:buNone/>
                      </a:pPr>
                      <a:endParaRPr lang="en-US" sz="4400" dirty="0">
                        <a:latin typeface="Montserrat" pitchFamily="2" charset="77"/>
                      </a:endParaRPr>
                    </a:p>
                    <a:p>
                      <a:pPr marL="127000" indent="0" algn="ctr">
                        <a:buNone/>
                      </a:pPr>
                      <a:r>
                        <a:rPr lang="en-US" sz="4400" dirty="0">
                          <a:latin typeface="Montserrat" pitchFamily="2" charset="77"/>
                        </a:rPr>
                        <a:t>REGIONAL</a:t>
                      </a:r>
                    </a:p>
                    <a:p>
                      <a:pPr marL="127000" indent="0" algn="ctr">
                        <a:buNone/>
                      </a:pPr>
                      <a:r>
                        <a:rPr lang="en-US" sz="3600" dirty="0">
                          <a:latin typeface="Montserrat" pitchFamily="2" charset="77"/>
                        </a:rPr>
                        <a:t>The</a:t>
                      </a:r>
                      <a:r>
                        <a:rPr lang="en-US" sz="3600" baseline="0" dirty="0">
                          <a:latin typeface="Montserrat" pitchFamily="2" charset="77"/>
                        </a:rPr>
                        <a:t> 12 OCTs</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endParaRPr lang="en-GB" sz="36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endParaRPr lang="en-GB" sz="36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endParaRPr lang="en-GB" sz="36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endParaRPr lang="en-GB" sz="36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CVD-FCL-08/REG</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22202">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chemeClr val="bg1"/>
                          </a:solidFill>
                          <a:uFillTx/>
                          <a:latin typeface="Montserrat" pitchFamily="2" charset="77"/>
                          <a:ea typeface="+mn-ea"/>
                          <a:cs typeface="+mn-cs"/>
                          <a:sym typeface="Proxima Nova"/>
                        </a:rPr>
                        <a:t>Capacity building support for the OCTs to formulate, design and implement projects under RESEMBID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928917">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€ 199,928</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CARICAD</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12962">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15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13/05/2022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a:t>
                      </a:r>
                      <a:r>
                        <a:rPr lang="en-US" sz="2800" b="0" i="0" u="none" strike="noStrike" cap="none" spc="0" baseline="0">
                          <a:ln>
                            <a:noFill/>
                          </a:ln>
                          <a:solidFill>
                            <a:schemeClr val="tx1"/>
                          </a:solidFill>
                          <a:uFillTx/>
                          <a:latin typeface="Montserrat" pitchFamily="2" charset="77"/>
                          <a:ea typeface="+mn-ea"/>
                          <a:cs typeface="+mn-cs"/>
                          <a:sym typeface="Proxima Nova"/>
                        </a:rPr>
                        <a:t>: 12/08/2023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5339084">
                <a:tc gridSpan="3">
                  <a:txBody>
                    <a:bodyPr/>
                    <a:lstStyle/>
                    <a:p>
                      <a:pPr marL="127000" marR="0" indent="0" algn="ctr" rtl="0" latinLnBrk="0">
                        <a:lnSpc>
                          <a:spcPct val="100000"/>
                        </a:lnSpc>
                        <a:spcBef>
                          <a:spcPts val="0"/>
                        </a:spcBef>
                        <a:spcAft>
                          <a:spcPts val="0"/>
                        </a:spcAft>
                        <a:buClrTx/>
                        <a:buSzPct val="100000"/>
                        <a:buFontTx/>
                        <a:buNone/>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419100" marR="0" lvl="0" indent="-29210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noProof="0" dirty="0" smtClean="0">
                          <a:ln>
                            <a:noFill/>
                          </a:ln>
                          <a:uFillTx/>
                          <a:latin typeface="Montserrat" pitchFamily="2" charset="77"/>
                        </a:rPr>
                        <a:t>PURPOSE:</a:t>
                      </a:r>
                    </a:p>
                    <a:p>
                      <a:pPr marL="419100" marR="0" lvl="0" indent="-292100" algn="ctr" defTabSz="825500" rtl="0" eaLnBrk="1" fontAlgn="auto" latinLnBrk="0" hangingPunct="1">
                        <a:lnSpc>
                          <a:spcPct val="100000"/>
                        </a:lnSpc>
                        <a:spcBef>
                          <a:spcPts val="0"/>
                        </a:spcBef>
                        <a:spcAft>
                          <a:spcPts val="0"/>
                        </a:spcAft>
                        <a:buClrTx/>
                        <a:buSzPct val="100000"/>
                        <a:buFontTx/>
                        <a:buNone/>
                        <a:tabLst/>
                        <a:defRPr/>
                      </a:pPr>
                      <a:endParaRPr lang="en-US" sz="2800" b="0" i="0" u="none" strike="noStrike" cap="none" spc="0" baseline="0" noProof="0" dirty="0" smtClean="0">
                        <a:ln>
                          <a:noFill/>
                        </a:ln>
                        <a:uFillTx/>
                        <a:latin typeface="Montserrat" pitchFamily="2" charset="77"/>
                      </a:endParaRPr>
                    </a:p>
                    <a:p>
                      <a:pPr lvl="0" algn="ctr">
                        <a:lnSpc>
                          <a:spcPct val="100000"/>
                        </a:lnSpc>
                        <a:spcBef>
                          <a:spcPts val="0"/>
                        </a:spcBef>
                        <a:spcAft>
                          <a:spcPts val="0"/>
                        </a:spcAft>
                        <a:buNone/>
                      </a:pPr>
                      <a:r>
                        <a:rPr lang="en-GB" sz="2800" b="0" i="0" u="none" strike="noStrike" cap="none" spc="0" baseline="0" dirty="0" smtClean="0">
                          <a:ln>
                            <a:noFill/>
                          </a:ln>
                          <a:solidFill>
                            <a:schemeClr val="tx1"/>
                          </a:solidFill>
                          <a:uFillTx/>
                          <a:latin typeface="Montserrat" pitchFamily="2" charset="77"/>
                          <a:ea typeface="+mn-ea"/>
                          <a:cs typeface="+mn-cs"/>
                          <a:sym typeface="Proxima Nova"/>
                        </a:rPr>
                        <a:t>To provide long-term support to the OCTs to maximise their access to RESEMBID funding and effective implementation of projects</a:t>
                      </a:r>
                    </a:p>
                    <a:p>
                      <a:pPr lvl="0" algn="ctr">
                        <a:lnSpc>
                          <a:spcPct val="100000"/>
                        </a:lnSpc>
                        <a:spcBef>
                          <a:spcPts val="0"/>
                        </a:spcBef>
                        <a:spcAft>
                          <a:spcPts val="0"/>
                        </a:spcAft>
                        <a:buNone/>
                      </a:pPr>
                      <a:endParaRPr lang="en-GB" sz="2800" b="0" i="0" u="none" strike="noStrike" cap="none" spc="0" baseline="0" noProof="0" dirty="0" smtClean="0">
                        <a:ln>
                          <a:noFill/>
                        </a:ln>
                        <a:solidFill>
                          <a:schemeClr val="tx1"/>
                        </a:solidFill>
                        <a:uFillTx/>
                        <a:latin typeface="Montserrat" pitchFamily="2" charset="77"/>
                        <a:ea typeface="+mn-ea"/>
                        <a:cs typeface="+mn-cs"/>
                        <a:sym typeface="Proxima Nova"/>
                      </a:endParaRPr>
                    </a:p>
                    <a:p>
                      <a:pPr marL="419100" marR="0" lvl="0" indent="-29210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noProof="0" dirty="0" smtClean="0">
                          <a:ln>
                            <a:noFill/>
                          </a:ln>
                          <a:solidFill>
                            <a:schemeClr val="tx1"/>
                          </a:solidFill>
                          <a:uFillTx/>
                          <a:latin typeface="Montserrat" pitchFamily="2" charset="77"/>
                        </a:rPr>
                        <a:t>TO ACHIEVE:</a:t>
                      </a:r>
                    </a:p>
                    <a:p>
                      <a:pPr marL="127000" indent="0" algn="l">
                        <a:buNone/>
                      </a:pPr>
                      <a:r>
                        <a:rPr lang="en-GB" sz="2800" b="0" i="0" u="none" strike="noStrike" cap="none" spc="0" baseline="0" dirty="0" smtClean="0">
                          <a:ln>
                            <a:noFill/>
                          </a:ln>
                          <a:solidFill>
                            <a:schemeClr val="tx1"/>
                          </a:solidFill>
                          <a:uFillTx/>
                          <a:latin typeface="Montserrat" pitchFamily="2" charset="77"/>
                          <a:ea typeface="+mn-ea"/>
                          <a:cs typeface="+mn-cs"/>
                          <a:sym typeface="Proxima Nova"/>
                        </a:rPr>
                        <a:t>1. Strengthened capacity of OCTs to identify, formulate, design and implement projects;</a:t>
                      </a:r>
                    </a:p>
                    <a:p>
                      <a:pPr marL="127000" indent="0" algn="l">
                        <a:buNone/>
                      </a:pPr>
                      <a:r>
                        <a:rPr lang="en-GB" sz="2800" b="0" i="0" u="none" strike="noStrike" cap="none" spc="0" baseline="0" dirty="0" smtClean="0">
                          <a:ln>
                            <a:noFill/>
                          </a:ln>
                          <a:solidFill>
                            <a:schemeClr val="tx1"/>
                          </a:solidFill>
                          <a:uFillTx/>
                          <a:latin typeface="Montserrat" pitchFamily="2" charset="77"/>
                          <a:ea typeface="+mn-ea"/>
                          <a:cs typeface="+mn-cs"/>
                          <a:sym typeface="Proxima Nova"/>
                        </a:rPr>
                        <a:t>2. Implemented projects in accordance with Expertise France procedures.</a:t>
                      </a:r>
                    </a:p>
                    <a:p>
                      <a:pPr marL="127000" indent="0" algn="l">
                        <a:buNone/>
                      </a:pPr>
                      <a:r>
                        <a:rPr lang="en-GB" sz="2800" b="0" i="0" u="none" strike="noStrike" cap="none" spc="0" baseline="0" dirty="0" smtClean="0">
                          <a:ln>
                            <a:noFill/>
                          </a:ln>
                          <a:solidFill>
                            <a:schemeClr val="tx1"/>
                          </a:solidFill>
                          <a:uFillTx/>
                          <a:latin typeface="Montserrat" pitchFamily="2" charset="77"/>
                          <a:ea typeface="+mn-ea"/>
                          <a:cs typeface="+mn-cs"/>
                          <a:sym typeface="Proxima Nova"/>
                        </a:rPr>
                        <a:t>3. Strengthened capacity for the OCTs to maintain the project planning, monitoring and evaluation processes that are being introduced through the RESEMBID programme.</a:t>
                      </a:r>
                    </a:p>
                    <a:p>
                      <a:pPr lvl="0" algn="ctr">
                        <a:lnSpc>
                          <a:spcPct val="100000"/>
                        </a:lnSpc>
                        <a:spcBef>
                          <a:spcPts val="0"/>
                        </a:spcBef>
                        <a:spcAft>
                          <a:spcPts val="0"/>
                        </a:spcAft>
                        <a:buNone/>
                      </a:pPr>
                      <a:endParaRPr lang="en-US" sz="2800" b="0" i="0" u="none" strike="noStrike" cap="none" spc="0" baseline="0" noProof="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bl>
          </a:graphicData>
        </a:graphic>
      </p:graphicFrame>
      <p:pic>
        <p:nvPicPr>
          <p:cNvPr id="7" name="Graphic 3">
            <a:extLst>
              <a:ext uri="{FF2B5EF4-FFF2-40B4-BE49-F238E27FC236}">
                <a16:creationId xmlns="" xmlns:a16="http://schemas.microsoft.com/office/drawing/2014/main" id="{59BACDC4-B7E6-E9D8-2C00-A2E165195F6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1522739" y="1682766"/>
            <a:ext cx="2016000" cy="1008000"/>
          </a:xfrm>
          <a:prstGeom prst="rect">
            <a:avLst/>
          </a:prstGeom>
        </p:spPr>
      </p:pic>
      <p:pic>
        <p:nvPicPr>
          <p:cNvPr id="8" name="Picture 4">
            <a:extLst>
              <a:ext uri="{FF2B5EF4-FFF2-40B4-BE49-F238E27FC236}">
                <a16:creationId xmlns="" xmlns:a16="http://schemas.microsoft.com/office/drawing/2014/main" id="{AD805159-4A1B-1B7B-8CC3-645F1BCA3441}"/>
              </a:ext>
            </a:extLst>
          </p:cNvPr>
          <p:cNvPicPr>
            <a:picLocks noChangeAspect="1"/>
          </p:cNvPicPr>
          <p:nvPr/>
        </p:nvPicPr>
        <p:blipFill>
          <a:blip r:embed="rId5"/>
          <a:stretch>
            <a:fillRect/>
          </a:stretch>
        </p:blipFill>
        <p:spPr>
          <a:xfrm>
            <a:off x="19833119" y="1693841"/>
            <a:ext cx="1516596" cy="1008000"/>
          </a:xfrm>
          <a:prstGeom prst="rect">
            <a:avLst/>
          </a:prstGeom>
        </p:spPr>
      </p:pic>
      <p:pic>
        <p:nvPicPr>
          <p:cNvPr id="9" name="Picture 1">
            <a:extLst>
              <a:ext uri="{FF2B5EF4-FFF2-40B4-BE49-F238E27FC236}">
                <a16:creationId xmlns="" xmlns:a16="http://schemas.microsoft.com/office/drawing/2014/main" id="{4FA98FBA-1DFB-1558-C199-2EAE18EC498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6570971" y="1673241"/>
            <a:ext cx="1512000" cy="1008000"/>
          </a:xfrm>
          <a:prstGeom prst="rect">
            <a:avLst/>
          </a:prstGeom>
        </p:spPr>
      </p:pic>
      <p:pic>
        <p:nvPicPr>
          <p:cNvPr id="11" name="Picture 4" descr="Logo&#10;&#10;Description automatically generated with medium confidence">
            <a:extLst>
              <a:ext uri="{FF2B5EF4-FFF2-40B4-BE49-F238E27FC236}">
                <a16:creationId xmlns="" xmlns:a16="http://schemas.microsoft.com/office/drawing/2014/main" id="{FA158BF5-6C2D-3DDF-0317-E7C3A75AEC74}"/>
              </a:ext>
            </a:extLst>
          </p:cNvPr>
          <p:cNvPicPr>
            <a:picLocks noChangeAspect="1"/>
          </p:cNvPicPr>
          <p:nvPr/>
        </p:nvPicPr>
        <p:blipFill>
          <a:blip r:embed="rId7"/>
          <a:stretch>
            <a:fillRect/>
          </a:stretch>
        </p:blipFill>
        <p:spPr>
          <a:xfrm>
            <a:off x="14882483" y="1673241"/>
            <a:ext cx="1512000" cy="1008000"/>
          </a:xfrm>
          <a:prstGeom prst="rect">
            <a:avLst/>
          </a:prstGeom>
        </p:spPr>
      </p:pic>
      <p:pic>
        <p:nvPicPr>
          <p:cNvPr id="12" name="Picture 8" descr="A red and blue flag&#10;&#10;Description automatically generated with low confidence">
            <a:extLst>
              <a:ext uri="{FF2B5EF4-FFF2-40B4-BE49-F238E27FC236}">
                <a16:creationId xmlns="" xmlns:a16="http://schemas.microsoft.com/office/drawing/2014/main" id="{CA439FA3-FB6E-D208-6113-A4FE9CBAA548}"/>
              </a:ext>
            </a:extLst>
          </p:cNvPr>
          <p:cNvPicPr>
            <a:picLocks noChangeAspect="1"/>
          </p:cNvPicPr>
          <p:nvPr/>
        </p:nvPicPr>
        <p:blipFill>
          <a:blip r:embed="rId8"/>
          <a:stretch>
            <a:fillRect/>
          </a:stretch>
        </p:blipFill>
        <p:spPr>
          <a:xfrm>
            <a:off x="18251887" y="1693841"/>
            <a:ext cx="1512000" cy="1008000"/>
          </a:xfrm>
          <a:prstGeom prst="rect">
            <a:avLst/>
          </a:prstGeom>
        </p:spPr>
      </p:pic>
      <p:pic>
        <p:nvPicPr>
          <p:cNvPr id="13" name="Picture 2">
            <a:extLst>
              <a:ext uri="{FF2B5EF4-FFF2-40B4-BE49-F238E27FC236}">
                <a16:creationId xmlns="" xmlns:a16="http://schemas.microsoft.com/office/drawing/2014/main" id="{1FE1C135-5C3F-D6CB-3F12-A99F4A995BFA}"/>
              </a:ext>
            </a:extLst>
          </p:cNvPr>
          <p:cNvPicPr>
            <a:picLocks noChangeAspect="1"/>
          </p:cNvPicPr>
          <p:nvPr/>
        </p:nvPicPr>
        <p:blipFill>
          <a:blip r:embed="rId9"/>
          <a:stretch>
            <a:fillRect/>
          </a:stretch>
        </p:blipFill>
        <p:spPr>
          <a:xfrm>
            <a:off x="6645062" y="1673241"/>
            <a:ext cx="2009412" cy="1008000"/>
          </a:xfrm>
          <a:prstGeom prst="rect">
            <a:avLst/>
          </a:prstGeom>
        </p:spPr>
      </p:pic>
      <p:pic>
        <p:nvPicPr>
          <p:cNvPr id="14" name="Picture 1">
            <a:extLst>
              <a:ext uri="{FF2B5EF4-FFF2-40B4-BE49-F238E27FC236}">
                <a16:creationId xmlns="" xmlns:a16="http://schemas.microsoft.com/office/drawing/2014/main" id="{190D4CB5-75B5-B238-4363-A6FD99A2C57A}"/>
              </a:ext>
            </a:extLst>
          </p:cNvPr>
          <p:cNvPicPr>
            <a:picLocks noChangeAspect="1"/>
          </p:cNvPicPr>
          <p:nvPr/>
        </p:nvPicPr>
        <p:blipFill>
          <a:blip r:embed="rId10"/>
          <a:stretch>
            <a:fillRect/>
          </a:stretch>
        </p:blipFill>
        <p:spPr>
          <a:xfrm>
            <a:off x="8851711" y="1673241"/>
            <a:ext cx="2002824" cy="1008000"/>
          </a:xfrm>
          <a:prstGeom prst="rect">
            <a:avLst/>
          </a:prstGeom>
        </p:spPr>
      </p:pic>
      <p:pic>
        <p:nvPicPr>
          <p:cNvPr id="15" name="Picture 1">
            <a:extLst>
              <a:ext uri="{FF2B5EF4-FFF2-40B4-BE49-F238E27FC236}">
                <a16:creationId xmlns="" xmlns:a16="http://schemas.microsoft.com/office/drawing/2014/main" id="{34C4A2B0-C3DA-2606-B086-A4EADECA7DEE}"/>
              </a:ext>
            </a:extLst>
          </p:cNvPr>
          <p:cNvPicPr>
            <a:picLocks noChangeAspect="1"/>
          </p:cNvPicPr>
          <p:nvPr/>
        </p:nvPicPr>
        <p:blipFill>
          <a:blip r:embed="rId11"/>
          <a:stretch>
            <a:fillRect/>
          </a:stretch>
        </p:blipFill>
        <p:spPr>
          <a:xfrm>
            <a:off x="11051302" y="1673241"/>
            <a:ext cx="1512945" cy="1008000"/>
          </a:xfrm>
          <a:prstGeom prst="rect">
            <a:avLst/>
          </a:prstGeom>
        </p:spPr>
      </p:pic>
      <p:pic>
        <p:nvPicPr>
          <p:cNvPr id="16" name="Picture 2">
            <a:extLst>
              <a:ext uri="{FF2B5EF4-FFF2-40B4-BE49-F238E27FC236}">
                <a16:creationId xmlns="" xmlns:a16="http://schemas.microsoft.com/office/drawing/2014/main" id="{EA89EDBE-8961-D4EC-2D70-7EDCE0CE9F44}"/>
              </a:ext>
            </a:extLst>
          </p:cNvPr>
          <p:cNvPicPr>
            <a:picLocks noChangeAspect="1"/>
          </p:cNvPicPr>
          <p:nvPr/>
        </p:nvPicPr>
        <p:blipFill>
          <a:blip r:embed="rId12"/>
          <a:stretch>
            <a:fillRect/>
          </a:stretch>
        </p:blipFill>
        <p:spPr>
          <a:xfrm>
            <a:off x="4971354" y="1673241"/>
            <a:ext cx="1512000" cy="1008000"/>
          </a:xfrm>
          <a:prstGeom prst="rect">
            <a:avLst/>
          </a:prstGeom>
        </p:spPr>
      </p:pic>
      <p:pic>
        <p:nvPicPr>
          <p:cNvPr id="17" name="Picture 1">
            <a:extLst>
              <a:ext uri="{FF2B5EF4-FFF2-40B4-BE49-F238E27FC236}">
                <a16:creationId xmlns="" xmlns:a16="http://schemas.microsoft.com/office/drawing/2014/main" id="{CD683CC2-0A7A-4655-6905-A02F0DE6E8C0}"/>
              </a:ext>
            </a:extLst>
          </p:cNvPr>
          <p:cNvPicPr>
            <a:picLocks noChangeAspect="1"/>
          </p:cNvPicPr>
          <p:nvPr/>
        </p:nvPicPr>
        <p:blipFill>
          <a:blip r:embed="rId13"/>
          <a:stretch>
            <a:fillRect/>
          </a:stretch>
        </p:blipFill>
        <p:spPr>
          <a:xfrm>
            <a:off x="12726024" y="1673241"/>
            <a:ext cx="2012695" cy="1008000"/>
          </a:xfrm>
          <a:prstGeom prst="rect">
            <a:avLst/>
          </a:prstGeom>
        </p:spPr>
      </p:pic>
      <p:pic>
        <p:nvPicPr>
          <p:cNvPr id="18" name="Picture 7" descr="Logo&#10;&#10;Description automatically generated">
            <a:extLst>
              <a:ext uri="{FF2B5EF4-FFF2-40B4-BE49-F238E27FC236}">
                <a16:creationId xmlns="" xmlns:a16="http://schemas.microsoft.com/office/drawing/2014/main" id="{2B1E3549-8B95-A21D-32B3-D402BD42F2C5}"/>
              </a:ext>
            </a:extLst>
          </p:cNvPr>
          <p:cNvPicPr>
            <a:picLocks noChangeAspect="1"/>
          </p:cNvPicPr>
          <p:nvPr/>
        </p:nvPicPr>
        <p:blipFill>
          <a:blip r:embed="rId14"/>
          <a:stretch>
            <a:fillRect/>
          </a:stretch>
        </p:blipFill>
        <p:spPr>
          <a:xfrm>
            <a:off x="1083844" y="1673241"/>
            <a:ext cx="2009412" cy="1008000"/>
          </a:xfrm>
          <a:prstGeom prst="rect">
            <a:avLst/>
          </a:prstGeom>
        </p:spPr>
      </p:pic>
      <p:pic>
        <p:nvPicPr>
          <p:cNvPr id="19" name="Picture 1">
            <a:extLst>
              <a:ext uri="{FF2B5EF4-FFF2-40B4-BE49-F238E27FC236}">
                <a16:creationId xmlns="" xmlns:a16="http://schemas.microsoft.com/office/drawing/2014/main" id="{A0D73296-3828-1031-58A5-23CF11BE7E0F}"/>
              </a:ext>
            </a:extLst>
          </p:cNvPr>
          <p:cNvPicPr>
            <a:picLocks noChangeAspect="1"/>
          </p:cNvPicPr>
          <p:nvPr/>
        </p:nvPicPr>
        <p:blipFill>
          <a:blip r:embed="rId15"/>
          <a:stretch>
            <a:fillRect/>
          </a:stretch>
        </p:blipFill>
        <p:spPr>
          <a:xfrm>
            <a:off x="3290493" y="1673241"/>
            <a:ext cx="1518676" cy="1008000"/>
          </a:xfrm>
          <a:prstGeom prst="rect">
            <a:avLst/>
          </a:prstGeom>
        </p:spPr>
      </p:pic>
    </p:spTree>
    <p:extLst>
      <p:ext uri="{BB962C8B-B14F-4D97-AF65-F5344CB8AC3E}">
        <p14:creationId xmlns:p14="http://schemas.microsoft.com/office/powerpoint/2010/main" val="2130783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63AF"/>
        </a:solidFill>
        <a:effectLst/>
      </p:bgPr>
    </p:bg>
    <p:spTree>
      <p:nvGrpSpPr>
        <p:cNvPr id="1" name=""/>
        <p:cNvGrpSpPr/>
        <p:nvPr/>
      </p:nvGrpSpPr>
      <p:grpSpPr>
        <a:xfrm>
          <a:off x="0" y="0"/>
          <a:ext cx="0" cy="0"/>
          <a:chOff x="0" y="0"/>
          <a:chExt cx="0" cy="0"/>
        </a:xfrm>
      </p:grpSpPr>
      <p:pic>
        <p:nvPicPr>
          <p:cNvPr id="83" name="Picture 83">
            <a:extLst>
              <a:ext uri="{FF2B5EF4-FFF2-40B4-BE49-F238E27FC236}">
                <a16:creationId xmlns="" xmlns:a16="http://schemas.microsoft.com/office/drawing/2014/main" id="{B816B6D0-937F-4ECA-AB5A-B2BF519301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07851" y="4162687"/>
            <a:ext cx="5968302" cy="2238114"/>
          </a:xfrm>
          <a:prstGeom prst="rect">
            <a:avLst/>
          </a:prstGeom>
        </p:spPr>
      </p:pic>
      <p:pic>
        <p:nvPicPr>
          <p:cNvPr id="2" name="Picture 46" descr="Text&#10;&#10;Description automatically generated">
            <a:extLst>
              <a:ext uri="{FF2B5EF4-FFF2-40B4-BE49-F238E27FC236}">
                <a16:creationId xmlns="" xmlns:a16="http://schemas.microsoft.com/office/drawing/2014/main" id="{AB1EAB59-5AF7-CE9D-C929-16FDD946B701}"/>
              </a:ext>
            </a:extLst>
          </p:cNvPr>
          <p:cNvPicPr>
            <a:picLocks noChangeAspect="1"/>
          </p:cNvPicPr>
          <p:nvPr/>
        </p:nvPicPr>
        <p:blipFill>
          <a:blip r:embed="rId4"/>
          <a:stretch>
            <a:fillRect/>
          </a:stretch>
        </p:blipFill>
        <p:spPr>
          <a:xfrm>
            <a:off x="9906" y="12162055"/>
            <a:ext cx="24379180" cy="1545510"/>
          </a:xfrm>
          <a:prstGeom prst="rect">
            <a:avLst/>
          </a:prstGeom>
        </p:spPr>
      </p:pic>
      <p:pic>
        <p:nvPicPr>
          <p:cNvPr id="3" name="Picture 2">
            <a:extLst>
              <a:ext uri="{FF2B5EF4-FFF2-40B4-BE49-F238E27FC236}">
                <a16:creationId xmlns="" xmlns:a16="http://schemas.microsoft.com/office/drawing/2014/main" id="{6345A3DD-5A3A-556F-F506-5D93EF988D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
        <p:nvSpPr>
          <p:cNvPr id="4" name="ZoneTexte 3"/>
          <p:cNvSpPr txBox="1"/>
          <p:nvPr/>
        </p:nvSpPr>
        <p:spPr>
          <a:xfrm>
            <a:off x="9759462" y="6400801"/>
            <a:ext cx="6629400" cy="707886"/>
          </a:xfrm>
          <a:prstGeom prst="rect">
            <a:avLst/>
          </a:prstGeom>
          <a:noFill/>
        </p:spPr>
        <p:txBody>
          <a:bodyPr wrap="square" rtlCol="0">
            <a:spAutoFit/>
          </a:bodyPr>
          <a:lstStyle/>
          <a:p>
            <a:r>
              <a:rPr lang="en-GB" sz="4000" b="1" dirty="0">
                <a:solidFill>
                  <a:schemeClr val="bg1"/>
                </a:solidFill>
                <a:latin typeface="Montserrat"/>
              </a:rPr>
              <a:t>SUSTAINABLE ENERGY</a:t>
            </a:r>
          </a:p>
        </p:txBody>
      </p:sp>
    </p:spTree>
    <p:extLst>
      <p:ext uri="{BB962C8B-B14F-4D97-AF65-F5344CB8AC3E}">
        <p14:creationId xmlns:p14="http://schemas.microsoft.com/office/powerpoint/2010/main" val="973729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F1A4B"/>
        </a:solidFill>
        <a:effectLst/>
      </p:bgPr>
    </p:bg>
    <p:spTree>
      <p:nvGrpSpPr>
        <p:cNvPr id="1" name=""/>
        <p:cNvGrpSpPr/>
        <p:nvPr/>
      </p:nvGrpSpPr>
      <p:grpSpPr>
        <a:xfrm>
          <a:off x="0" y="0"/>
          <a:ext cx="0" cy="0"/>
          <a:chOff x="0" y="0"/>
          <a:chExt cx="0" cy="0"/>
        </a:xfrm>
      </p:grpSpPr>
      <p:pic>
        <p:nvPicPr>
          <p:cNvPr id="83" name="Picture 83">
            <a:extLst>
              <a:ext uri="{FF2B5EF4-FFF2-40B4-BE49-F238E27FC236}">
                <a16:creationId xmlns="" xmlns:a16="http://schemas.microsoft.com/office/drawing/2014/main" id="{B816B6D0-937F-4ECA-AB5A-B2BF519301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07851" y="4162687"/>
            <a:ext cx="5968302" cy="2238114"/>
          </a:xfrm>
          <a:prstGeom prst="rect">
            <a:avLst/>
          </a:prstGeom>
        </p:spPr>
      </p:pic>
      <p:pic>
        <p:nvPicPr>
          <p:cNvPr id="2" name="Picture 46" descr="Text&#10;&#10;Description automatically generated">
            <a:extLst>
              <a:ext uri="{FF2B5EF4-FFF2-40B4-BE49-F238E27FC236}">
                <a16:creationId xmlns="" xmlns:a16="http://schemas.microsoft.com/office/drawing/2014/main" id="{AB1EAB59-5AF7-CE9D-C929-16FDD946B701}"/>
              </a:ext>
            </a:extLst>
          </p:cNvPr>
          <p:cNvPicPr>
            <a:picLocks noChangeAspect="1"/>
          </p:cNvPicPr>
          <p:nvPr/>
        </p:nvPicPr>
        <p:blipFill>
          <a:blip r:embed="rId4"/>
          <a:stretch>
            <a:fillRect/>
          </a:stretch>
        </p:blipFill>
        <p:spPr>
          <a:xfrm>
            <a:off x="9907" y="12162055"/>
            <a:ext cx="24376435" cy="1545336"/>
          </a:xfrm>
          <a:prstGeom prst="rect">
            <a:avLst/>
          </a:prstGeom>
        </p:spPr>
      </p:pic>
      <p:pic>
        <p:nvPicPr>
          <p:cNvPr id="3" name="Picture 2">
            <a:extLst>
              <a:ext uri="{FF2B5EF4-FFF2-40B4-BE49-F238E27FC236}">
                <a16:creationId xmlns="" xmlns:a16="http://schemas.microsoft.com/office/drawing/2014/main" id="{A319DDFC-166C-61C9-4801-5FD0BBE78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
        <p:nvSpPr>
          <p:cNvPr id="4" name="ZoneTexte 3"/>
          <p:cNvSpPr txBox="1"/>
          <p:nvPr/>
        </p:nvSpPr>
        <p:spPr>
          <a:xfrm>
            <a:off x="9545515" y="6400801"/>
            <a:ext cx="5292969" cy="707886"/>
          </a:xfrm>
          <a:prstGeom prst="rect">
            <a:avLst/>
          </a:prstGeom>
          <a:noFill/>
        </p:spPr>
        <p:txBody>
          <a:bodyPr wrap="square" rtlCol="0">
            <a:spAutoFit/>
          </a:bodyPr>
          <a:lstStyle/>
          <a:p>
            <a:r>
              <a:rPr lang="en-GB" sz="4000" b="1" dirty="0">
                <a:solidFill>
                  <a:schemeClr val="bg1"/>
                </a:solidFill>
                <a:latin typeface="Montserrat"/>
              </a:rPr>
              <a:t>RESILIENCE</a:t>
            </a:r>
          </a:p>
        </p:txBody>
      </p:sp>
    </p:spTree>
    <p:extLst>
      <p:ext uri="{BB962C8B-B14F-4D97-AF65-F5344CB8AC3E}">
        <p14:creationId xmlns:p14="http://schemas.microsoft.com/office/powerpoint/2010/main" val="4182015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63AF"/>
        </a:solidFill>
        <a:effectLst/>
      </p:bgPr>
    </p:bg>
    <p:spTree>
      <p:nvGrpSpPr>
        <p:cNvPr id="1" name=""/>
        <p:cNvGrpSpPr/>
        <p:nvPr/>
      </p:nvGrpSpPr>
      <p:grpSpPr>
        <a:xfrm>
          <a:off x="0" y="0"/>
          <a:ext cx="0" cy="0"/>
          <a:chOff x="0" y="0"/>
          <a:chExt cx="0" cy="0"/>
        </a:xfrm>
      </p:grpSpPr>
      <p:pic>
        <p:nvPicPr>
          <p:cNvPr id="83" name="Picture 83">
            <a:extLst>
              <a:ext uri="{FF2B5EF4-FFF2-40B4-BE49-F238E27FC236}">
                <a16:creationId xmlns="" xmlns:a16="http://schemas.microsoft.com/office/drawing/2014/main" id="{B816B6D0-937F-4ECA-AB5A-B2BF519301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07851" y="4162687"/>
            <a:ext cx="5968302" cy="2238114"/>
          </a:xfrm>
          <a:prstGeom prst="rect">
            <a:avLst/>
          </a:prstGeom>
        </p:spPr>
      </p:pic>
      <p:pic>
        <p:nvPicPr>
          <p:cNvPr id="2" name="Picture 46" descr="Text&#10;&#10;Description automatically generated">
            <a:extLst>
              <a:ext uri="{FF2B5EF4-FFF2-40B4-BE49-F238E27FC236}">
                <a16:creationId xmlns="" xmlns:a16="http://schemas.microsoft.com/office/drawing/2014/main" id="{AB1EAB59-5AF7-CE9D-C929-16FDD946B701}"/>
              </a:ext>
            </a:extLst>
          </p:cNvPr>
          <p:cNvPicPr>
            <a:picLocks noChangeAspect="1"/>
          </p:cNvPicPr>
          <p:nvPr/>
        </p:nvPicPr>
        <p:blipFill>
          <a:blip r:embed="rId4"/>
          <a:stretch>
            <a:fillRect/>
          </a:stretch>
        </p:blipFill>
        <p:spPr>
          <a:xfrm>
            <a:off x="9906" y="12162055"/>
            <a:ext cx="24379180" cy="1545510"/>
          </a:xfrm>
          <a:prstGeom prst="rect">
            <a:avLst/>
          </a:prstGeom>
        </p:spPr>
      </p:pic>
      <p:pic>
        <p:nvPicPr>
          <p:cNvPr id="3" name="Picture 2">
            <a:extLst>
              <a:ext uri="{FF2B5EF4-FFF2-40B4-BE49-F238E27FC236}">
                <a16:creationId xmlns="" xmlns:a16="http://schemas.microsoft.com/office/drawing/2014/main" id="{6345A3DD-5A3A-556F-F506-5D93EF988D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
        <p:nvSpPr>
          <p:cNvPr id="6" name="ZoneTexte 5"/>
          <p:cNvSpPr txBox="1"/>
          <p:nvPr/>
        </p:nvSpPr>
        <p:spPr>
          <a:xfrm>
            <a:off x="9207851" y="6400801"/>
            <a:ext cx="6682153" cy="707886"/>
          </a:xfrm>
          <a:prstGeom prst="rect">
            <a:avLst/>
          </a:prstGeom>
          <a:noFill/>
        </p:spPr>
        <p:txBody>
          <a:bodyPr wrap="square" rtlCol="0">
            <a:spAutoFit/>
          </a:bodyPr>
          <a:lstStyle/>
          <a:p>
            <a:r>
              <a:rPr lang="en-GB" sz="4000" b="1" i="1" dirty="0">
                <a:solidFill>
                  <a:schemeClr val="bg1"/>
                </a:solidFill>
                <a:latin typeface="Montserrat"/>
              </a:rPr>
              <a:t>Project fiches per OCT</a:t>
            </a:r>
          </a:p>
        </p:txBody>
      </p:sp>
    </p:spTree>
    <p:extLst>
      <p:ext uri="{BB962C8B-B14F-4D97-AF65-F5344CB8AC3E}">
        <p14:creationId xmlns:p14="http://schemas.microsoft.com/office/powerpoint/2010/main" val="8534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97625425"/>
              </p:ext>
            </p:extLst>
          </p:nvPr>
        </p:nvGraphicFramePr>
        <p:xfrm>
          <a:off x="1092198" y="570162"/>
          <a:ext cx="22634076" cy="11235660"/>
        </p:xfrm>
        <a:graphic>
          <a:graphicData uri="http://schemas.openxmlformats.org/drawingml/2006/table">
            <a:tbl>
              <a:tblPr firstRow="1" bandRow="1">
                <a:tableStyleId>{5940675A-B579-460E-94D1-54222C63F5DA}</a:tableStyleId>
              </a:tblPr>
              <a:tblGrid>
                <a:gridCol w="7544692">
                  <a:extLst>
                    <a:ext uri="{9D8B030D-6E8A-4147-A177-3AD203B41FA5}">
                      <a16:colId xmlns="" xmlns:a16="http://schemas.microsoft.com/office/drawing/2014/main" val="2562560090"/>
                    </a:ext>
                  </a:extLst>
                </a:gridCol>
                <a:gridCol w="7544692">
                  <a:extLst>
                    <a:ext uri="{9D8B030D-6E8A-4147-A177-3AD203B41FA5}">
                      <a16:colId xmlns="" xmlns:a16="http://schemas.microsoft.com/office/drawing/2014/main" val="557443571"/>
                    </a:ext>
                  </a:extLst>
                </a:gridCol>
                <a:gridCol w="7544692">
                  <a:extLst>
                    <a:ext uri="{9D8B030D-6E8A-4147-A177-3AD203B41FA5}">
                      <a16:colId xmlns="" xmlns:a16="http://schemas.microsoft.com/office/drawing/2014/main" val="2601346121"/>
                    </a:ext>
                  </a:extLst>
                </a:gridCol>
              </a:tblGrid>
              <a:tr h="2028659">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ANGUILLA</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RES-08/ANG</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727747">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chemeClr val="bg1"/>
                          </a:solidFill>
                          <a:uFillTx/>
                          <a:latin typeface="Montserrat" pitchFamily="2" charset="77"/>
                          <a:ea typeface="+mn-ea"/>
                          <a:cs typeface="+mn-cs"/>
                          <a:sym typeface="Proxima Nova"/>
                        </a:rPr>
                        <a:t>Streamlining Anguilla’s Energy Sector towards a more sustainable future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1483792">
                <a:tc>
                  <a:txBody>
                    <a:bodyPr/>
                    <a:lstStyle/>
                    <a:p>
                      <a:pPr marL="127000" marR="0" indent="0" algn="ctr" defTabSz="825500" rtl="0" latinLnBrk="0">
                        <a:lnSpc>
                          <a:spcPct val="100000"/>
                        </a:lnSpc>
                        <a:spcBef>
                          <a:spcPts val="0"/>
                        </a:spcBef>
                        <a:spcAft>
                          <a:spcPts val="0"/>
                        </a:spcAft>
                        <a:buClrTx/>
                        <a:buSzPct val="100000"/>
                        <a:buFontTx/>
                        <a:buNone/>
                        <a:tabLst/>
                      </a:pPr>
                      <a:endParaRPr lang="en-GB" sz="2800" b="0" i="0" u="none" strike="noStrike" cap="none" spc="0" baseline="0" dirty="0">
                        <a:ln>
                          <a:noFill/>
                        </a:ln>
                        <a:solidFill>
                          <a:schemeClr val="tx1"/>
                        </a:solidFill>
                        <a:uFillTx/>
                        <a:latin typeface="Montserrat" pitchFamily="2" charset="77"/>
                        <a:ea typeface="+mn-ea"/>
                        <a:cs typeface="+mn-cs"/>
                        <a:sym typeface="Proxima Nova"/>
                      </a:endParaRP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€ 987,878</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endParaRPr lang="en-GB" sz="28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0070C0"/>
                          </a:solidFill>
                          <a:uFillTx/>
                          <a:latin typeface="Montserrat" pitchFamily="2" charset="77"/>
                          <a:ea typeface="+mn-ea"/>
                          <a:cs typeface="+mn-cs"/>
                          <a:sym typeface="Proxima Nova"/>
                        </a:rPr>
                        <a:t>Project under implementation</a:t>
                      </a:r>
                    </a:p>
                  </a:txBody>
                  <a:tcP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Government of Anguilla - Ministry of Infrastructure, Communications, Utilities and Housing</a:t>
                      </a: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562629">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a:ln>
                            <a:noFill/>
                          </a:ln>
                          <a:solidFill>
                            <a:schemeClr val="tx1"/>
                          </a:solidFill>
                          <a:uFillTx/>
                          <a:latin typeface="Montserrat" pitchFamily="2" charset="77"/>
                          <a:ea typeface="+mn-ea"/>
                          <a:cs typeface="+mn-cs"/>
                          <a:sym typeface="Proxima Nova"/>
                        </a:rPr>
                        <a:t>Duration: 15 months</a:t>
                      </a:r>
                      <a:endParaRPr lang="en-GB" sz="2800" b="0" i="0" u="none" strike="noStrike" cap="none" spc="0" baseline="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27/08/2022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26/11/2023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74231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The increased integration of, and investment in, renewable energy and energy efficient technologies in the electricity and transportation sectors in Anguilla.</a:t>
                      </a:r>
                    </a:p>
                    <a:p>
                      <a:pPr marL="127000" marR="0" indent="0" algn="ctr" defTabSz="825500" rtl="0" latinLnBrk="0">
                        <a:lnSpc>
                          <a:spcPct val="100000"/>
                        </a:lnSpc>
                        <a:spcBef>
                          <a:spcPts val="0"/>
                        </a:spcBef>
                        <a:spcAft>
                          <a:spcPts val="0"/>
                        </a:spcAft>
                        <a:buClrTx/>
                        <a:buSzPct val="100000"/>
                        <a:buFontTx/>
                        <a:buNone/>
                        <a:tabLst/>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p>
                    <a:p>
                      <a:pPr marL="127000" marR="0" lvl="0" indent="0" algn="l" defTabSz="825500" rtl="0" latinLnBrk="0">
                        <a:lnSpc>
                          <a:spcPct val="100000"/>
                        </a:lnSpc>
                        <a:spcBef>
                          <a:spcPts val="0"/>
                        </a:spcBef>
                        <a:spcAft>
                          <a:spcPts val="0"/>
                        </a:spcAft>
                        <a:buClrTx/>
                        <a:buSzPct val="100000"/>
                        <a:buFontTx/>
                        <a:buNone/>
                        <a:tabLst/>
                      </a:pPr>
                      <a:r>
                        <a:rPr lang="en-GB" sz="2800" b="0" i="0" u="none" strike="noStrike" cap="none" spc="0" baseline="0" noProof="0" dirty="0">
                          <a:ln>
                            <a:noFill/>
                          </a:ln>
                          <a:solidFill>
                            <a:schemeClr val="tx1"/>
                          </a:solidFill>
                          <a:uFillTx/>
                          <a:latin typeface="Montserrat" pitchFamily="2" charset="77"/>
                          <a:ea typeface="+mn-ea"/>
                          <a:cs typeface="+mn-cs"/>
                          <a:sym typeface="Proxima Nova"/>
                        </a:rPr>
                        <a:t>1. An Integrated Resource and Resilience Plan (IRRP) </a:t>
                      </a:r>
                    </a:p>
                    <a:p>
                      <a:pPr marL="127000" marR="0" lvl="0" indent="0" algn="l" defTabSz="825500" rtl="0" latinLnBrk="0">
                        <a:lnSpc>
                          <a:spcPct val="100000"/>
                        </a:lnSpc>
                        <a:spcBef>
                          <a:spcPts val="0"/>
                        </a:spcBef>
                        <a:spcAft>
                          <a:spcPts val="0"/>
                        </a:spcAft>
                        <a:buClrTx/>
                        <a:buSzPct val="100000"/>
                        <a:buFontTx/>
                        <a:buNone/>
                        <a:tabLst/>
                      </a:pPr>
                      <a:r>
                        <a:rPr lang="en-GB" sz="2800" b="0" i="0" u="none" strike="noStrike" cap="none" spc="0" baseline="0" noProof="0" dirty="0">
                          <a:ln>
                            <a:noFill/>
                          </a:ln>
                          <a:solidFill>
                            <a:schemeClr val="tx1"/>
                          </a:solidFill>
                          <a:uFillTx/>
                          <a:latin typeface="Montserrat" pitchFamily="2" charset="77"/>
                          <a:ea typeface="+mn-ea"/>
                          <a:cs typeface="+mn-cs"/>
                          <a:sym typeface="Proxima Nova"/>
                        </a:rPr>
                        <a:t>2. Updated National Energy Policy (NEP)</a:t>
                      </a:r>
                    </a:p>
                    <a:p>
                      <a:pPr marL="127000" marR="0" lvl="0" indent="0" algn="l" defTabSz="825500" rtl="0" latinLnBrk="0">
                        <a:lnSpc>
                          <a:spcPct val="100000"/>
                        </a:lnSpc>
                        <a:spcBef>
                          <a:spcPts val="0"/>
                        </a:spcBef>
                        <a:spcAft>
                          <a:spcPts val="0"/>
                        </a:spcAft>
                        <a:buClrTx/>
                        <a:buSzPct val="100000"/>
                        <a:buFontTx/>
                        <a:buNone/>
                        <a:tabLst/>
                      </a:pPr>
                      <a:r>
                        <a:rPr lang="en-GB" sz="2800" b="0" i="0" u="none" strike="noStrike" cap="none" spc="0" baseline="0" noProof="0" dirty="0">
                          <a:ln>
                            <a:noFill/>
                          </a:ln>
                          <a:solidFill>
                            <a:schemeClr val="tx1"/>
                          </a:solidFill>
                          <a:uFillTx/>
                          <a:latin typeface="Montserrat" pitchFamily="2" charset="77"/>
                          <a:ea typeface="+mn-ea"/>
                          <a:cs typeface="+mn-cs"/>
                          <a:sym typeface="Proxima Nova"/>
                        </a:rPr>
                        <a:t>3. Energy Efficiency and Renewable Energy pilot initiatives implemented</a:t>
                      </a:r>
                    </a:p>
                    <a:p>
                      <a:pPr marL="127000" marR="0" lvl="0" indent="0" algn="l" defTabSz="825500" rtl="0" latinLnBrk="0">
                        <a:lnSpc>
                          <a:spcPct val="100000"/>
                        </a:lnSpc>
                        <a:spcBef>
                          <a:spcPts val="0"/>
                        </a:spcBef>
                        <a:spcAft>
                          <a:spcPts val="0"/>
                        </a:spcAft>
                        <a:buClrTx/>
                        <a:buSzPct val="100000"/>
                        <a:buFontTx/>
                        <a:buNone/>
                        <a:tabLst/>
                      </a:pPr>
                      <a:r>
                        <a:rPr lang="en-GB" sz="2800" b="0" i="0" u="none" strike="noStrike" cap="none" spc="0" baseline="0" noProof="0" dirty="0">
                          <a:ln>
                            <a:noFill/>
                          </a:ln>
                          <a:solidFill>
                            <a:schemeClr val="tx1"/>
                          </a:solidFill>
                          <a:uFillTx/>
                          <a:latin typeface="Montserrat" pitchFamily="2" charset="77"/>
                          <a:ea typeface="+mn-ea"/>
                          <a:cs typeface="+mn-cs"/>
                          <a:sym typeface="Proxima Nova"/>
                        </a:rPr>
                        <a:t>4. A National Electric Vehicle Transition Plan developed and published</a:t>
                      </a:r>
                    </a:p>
                    <a:p>
                      <a:pPr marL="127000" marR="0" lvl="0" indent="0" algn="l" defTabSz="825500" rtl="0" latinLnBrk="0">
                        <a:lnSpc>
                          <a:spcPct val="100000"/>
                        </a:lnSpc>
                        <a:spcBef>
                          <a:spcPts val="0"/>
                        </a:spcBef>
                        <a:spcAft>
                          <a:spcPts val="0"/>
                        </a:spcAft>
                        <a:buClrTx/>
                        <a:buSzPct val="100000"/>
                        <a:buFontTx/>
                        <a:buNone/>
                        <a:tabLst/>
                      </a:pPr>
                      <a:r>
                        <a:rPr lang="en-GB" sz="2800" b="0" i="0" u="none" strike="noStrike" cap="none" spc="0" baseline="0" noProof="0" dirty="0">
                          <a:ln>
                            <a:noFill/>
                          </a:ln>
                          <a:solidFill>
                            <a:schemeClr val="tx1"/>
                          </a:solidFill>
                          <a:uFillTx/>
                          <a:latin typeface="Montserrat" pitchFamily="2" charset="77"/>
                          <a:ea typeface="+mn-ea"/>
                          <a:cs typeface="+mn-cs"/>
                          <a:sym typeface="Proxima Nova"/>
                        </a:rPr>
                        <a:t>5. Public awareness campaign &amp; Training workshops</a:t>
                      </a:r>
                      <a:endParaRPr lang="en-US" sz="2800" b="0" i="0" u="none" strike="noStrike" cap="none" spc="0" baseline="0" noProof="0" dirty="0">
                        <a:ln>
                          <a:noFill/>
                        </a:ln>
                        <a:solidFill>
                          <a:schemeClr val="tx1"/>
                        </a:solidFill>
                        <a:uFillTx/>
                        <a:latin typeface="Montserrat" pitchFamily="2" charset="77"/>
                        <a:ea typeface="+mn-ea"/>
                        <a:cs typeface="+mn-cs"/>
                        <a:sym typeface="Proxima Nova"/>
                      </a:endParaRPr>
                    </a:p>
                  </a:txBody>
                  <a:tcPr>
                    <a:no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375988">
                <a:tc gridSpan="3">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National Energy Policy</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 </a:t>
                      </a:r>
                      <a:r>
                        <a:rPr lang="en-GB" sz="2800" dirty="0">
                          <a:latin typeface="Montserrat" pitchFamily="2" charset="77"/>
                        </a:rPr>
                        <a:t>Research, Knowledge and Policy Development</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txBody>
                  <a:tcPr>
                    <a:no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8" name="Picture 7" descr="Logo&#10;&#10;Description automatically generated">
            <a:extLst>
              <a:ext uri="{FF2B5EF4-FFF2-40B4-BE49-F238E27FC236}">
                <a16:creationId xmlns="" xmlns:a16="http://schemas.microsoft.com/office/drawing/2014/main" id="{2B1E3549-8B95-A21D-32B3-D402BD42F2C5}"/>
              </a:ext>
            </a:extLst>
          </p:cNvPr>
          <p:cNvPicPr>
            <a:picLocks noChangeAspect="1"/>
          </p:cNvPicPr>
          <p:nvPr/>
        </p:nvPicPr>
        <p:blipFill>
          <a:blip r:embed="rId3"/>
          <a:stretch>
            <a:fillRect/>
          </a:stretch>
        </p:blipFill>
        <p:spPr>
          <a:xfrm>
            <a:off x="1092199" y="520262"/>
            <a:ext cx="3749434" cy="1880863"/>
          </a:xfrm>
          <a:prstGeom prst="rect">
            <a:avLst/>
          </a:prstGeom>
        </p:spPr>
      </p:pic>
      <p:pic>
        <p:nvPicPr>
          <p:cNvPr id="2" name="Picture 1">
            <a:extLst>
              <a:ext uri="{FF2B5EF4-FFF2-40B4-BE49-F238E27FC236}">
                <a16:creationId xmlns="" xmlns:a16="http://schemas.microsoft.com/office/drawing/2014/main" id="{3932D69C-8A97-92A9-6608-FFA0ED3552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1640150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1319976766"/>
              </p:ext>
            </p:extLst>
          </p:nvPr>
        </p:nvGraphicFramePr>
        <p:xfrm>
          <a:off x="1135118" y="520262"/>
          <a:ext cx="22528923" cy="10682461"/>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128345">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BRITISH VIRGIN ISLANDS</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CVD-FCL-17/BVI</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73160">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chemeClr val="bg1"/>
                          </a:solidFill>
                          <a:uFillTx/>
                          <a:latin typeface="Montserrat" pitchFamily="2" charset="77"/>
                          <a:ea typeface="+mn-ea"/>
                          <a:cs typeface="+mn-cs"/>
                          <a:sym typeface="Proxima Nova"/>
                        </a:rPr>
                        <a:t>BVIEC COVID-19 Business Continuity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78758">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€ 245,481</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0070C0"/>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BVIEC (BVI Electricity Company)</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52359">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a:ln>
                            <a:noFill/>
                          </a:ln>
                          <a:solidFill>
                            <a:schemeClr val="tx1"/>
                          </a:solidFill>
                          <a:uFillTx/>
                          <a:latin typeface="Montserrat" pitchFamily="2" charset="77"/>
                          <a:ea typeface="+mn-ea"/>
                          <a:cs typeface="+mn-cs"/>
                          <a:sym typeface="Proxima Nova"/>
                        </a:rPr>
                        <a:t>Duration: 15 months</a:t>
                      </a:r>
                      <a:endParaRPr lang="en-GB" sz="2800" b="0" i="0" u="none" strike="noStrike" cap="none" spc="0" baseline="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23/09/2022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22/12/2023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648267">
                <a:tc gridSpan="3">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rtl="0" eaLnBrk="1" fontAlgn="auto" latinLnBrk="0" hangingPunct="1">
                        <a:lnSpc>
                          <a:spcPct val="100000"/>
                        </a:lnSpc>
                        <a:spcBef>
                          <a:spcPts val="0"/>
                        </a:spcBef>
                        <a:spcAft>
                          <a:spcPts val="0"/>
                        </a:spcAft>
                        <a:buClrTx/>
                        <a:buSzPct val="100000"/>
                        <a:buFontTx/>
                        <a:buNone/>
                      </a:pPr>
                      <a:r>
                        <a:rPr lang="en-GB" sz="2800" b="0" i="0" u="none" strike="noStrike" cap="none" spc="0" baseline="0" dirty="0">
                          <a:ln>
                            <a:noFill/>
                          </a:ln>
                          <a:solidFill>
                            <a:schemeClr val="tx1"/>
                          </a:solidFill>
                          <a:uFillTx/>
                          <a:latin typeface="Montserrat" pitchFamily="2" charset="77"/>
                          <a:ea typeface="+mn-ea"/>
                          <a:cs typeface="+mn-cs"/>
                          <a:sym typeface="Proxima Nova"/>
                        </a:rPr>
                        <a:t>Improved capacity of the BVI Electricity Corporation to maintain operations during pandemics or extreme and recurrent disasters</a:t>
                      </a:r>
                    </a:p>
                    <a:p>
                      <a:pPr marL="127000" marR="0" lvl="0" indent="0" algn="ctr" rtl="0" eaLnBrk="1" fontAlgn="auto" latinLnBrk="0" hangingPunct="1">
                        <a:lnSpc>
                          <a:spcPct val="100000"/>
                        </a:lnSpc>
                        <a:spcBef>
                          <a:spcPts val="0"/>
                        </a:spcBef>
                        <a:spcAft>
                          <a:spcPts val="0"/>
                        </a:spcAft>
                        <a:buClrTx/>
                        <a:buSzPct val="100000"/>
                        <a:buFontTx/>
                        <a:buNone/>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r>
                        <a:rPr lang="en-US" sz="2800" b="0" i="0" u="none" strike="noStrike" cap="none" spc="0" baseline="0" noProof="0" dirty="0">
                          <a:ln>
                            <a:noFill/>
                          </a:ln>
                          <a:solidFill>
                            <a:schemeClr val="tx1"/>
                          </a:solidFill>
                          <a:uFillTx/>
                          <a:latin typeface="Montserrat" pitchFamily="2" charset="77"/>
                          <a:sym typeface="Proxima Nova"/>
                        </a:rPr>
                        <a:t>:</a:t>
                      </a:r>
                    </a:p>
                    <a:p>
                      <a:pPr marL="127000" marR="0" lvl="0" indent="0" algn="l" defTabSz="825500" rtl="0" latinLnBrk="0">
                        <a:lnSpc>
                          <a:spcPct val="100000"/>
                        </a:lnSpc>
                        <a:spcBef>
                          <a:spcPts val="0"/>
                        </a:spcBef>
                        <a:spcAft>
                          <a:spcPts val="0"/>
                        </a:spcAft>
                        <a:buClrTx/>
                        <a:buSzPct val="100000"/>
                        <a:buFontTx/>
                        <a:buNone/>
                        <a:tabLst/>
                      </a:pPr>
                      <a:r>
                        <a:rPr lang="en-GB" sz="2800" b="0" i="0" u="none" strike="noStrike" cap="none" spc="0" baseline="0" noProof="0" dirty="0">
                          <a:ln>
                            <a:noFill/>
                          </a:ln>
                          <a:solidFill>
                            <a:schemeClr val="tx1"/>
                          </a:solidFill>
                          <a:uFillTx/>
                          <a:latin typeface="Montserrat" pitchFamily="2" charset="77"/>
                          <a:ea typeface="+mn-ea"/>
                          <a:cs typeface="+mn-cs"/>
                          <a:sym typeface="Proxima Nova"/>
                        </a:rPr>
                        <a:t>1. A Human Resources Telecommuting Policy developed</a:t>
                      </a:r>
                    </a:p>
                    <a:p>
                      <a:pPr marL="127000" marR="0" lvl="0" indent="0" algn="l" defTabSz="825500" rtl="0" latinLnBrk="0">
                        <a:lnSpc>
                          <a:spcPct val="100000"/>
                        </a:lnSpc>
                        <a:spcBef>
                          <a:spcPts val="0"/>
                        </a:spcBef>
                        <a:spcAft>
                          <a:spcPts val="0"/>
                        </a:spcAft>
                        <a:buClrTx/>
                        <a:buSzPct val="100000"/>
                        <a:buFontTx/>
                        <a:buNone/>
                        <a:tabLst/>
                      </a:pPr>
                      <a:r>
                        <a:rPr lang="en-GB" sz="2800" b="0" i="0" u="none" strike="noStrike" cap="none" spc="0" baseline="0" noProof="0" dirty="0">
                          <a:ln>
                            <a:noFill/>
                          </a:ln>
                          <a:solidFill>
                            <a:schemeClr val="tx1"/>
                          </a:solidFill>
                          <a:uFillTx/>
                          <a:latin typeface="Montserrat" pitchFamily="2" charset="77"/>
                          <a:ea typeface="+mn-ea"/>
                          <a:cs typeface="+mn-cs"/>
                          <a:sym typeface="Proxima Nova"/>
                        </a:rPr>
                        <a:t>2. An electronic customer service centre and customer engagement application installed</a:t>
                      </a:r>
                    </a:p>
                    <a:p>
                      <a:pPr marL="127000" marR="0" lvl="0" indent="0" algn="l" defTabSz="825500" rtl="0" latinLnBrk="0">
                        <a:lnSpc>
                          <a:spcPct val="100000"/>
                        </a:lnSpc>
                        <a:spcBef>
                          <a:spcPts val="0"/>
                        </a:spcBef>
                        <a:spcAft>
                          <a:spcPts val="0"/>
                        </a:spcAft>
                        <a:buClrTx/>
                        <a:buSzPct val="100000"/>
                        <a:buFontTx/>
                        <a:buNone/>
                        <a:tabLst/>
                      </a:pPr>
                      <a:r>
                        <a:rPr lang="en-GB" sz="2800" b="0" i="0" u="none" strike="noStrike" cap="none" spc="0" baseline="0" noProof="0" dirty="0">
                          <a:ln>
                            <a:noFill/>
                          </a:ln>
                          <a:solidFill>
                            <a:schemeClr val="tx1"/>
                          </a:solidFill>
                          <a:uFillTx/>
                          <a:latin typeface="Montserrat" pitchFamily="2" charset="77"/>
                          <a:ea typeface="+mn-ea"/>
                          <a:cs typeface="+mn-cs"/>
                          <a:sym typeface="Proxima Nova"/>
                        </a:rPr>
                        <a:t>3. Remote monitoring software for generators and ancillary equipment installed</a:t>
                      </a:r>
                    </a:p>
                    <a:p>
                      <a:pPr marL="127000" marR="0" lvl="0" indent="0" algn="l" defTabSz="825500" rtl="0" latinLnBrk="0">
                        <a:lnSpc>
                          <a:spcPct val="100000"/>
                        </a:lnSpc>
                        <a:spcBef>
                          <a:spcPts val="0"/>
                        </a:spcBef>
                        <a:spcAft>
                          <a:spcPts val="0"/>
                        </a:spcAft>
                        <a:buClrTx/>
                        <a:buSzPct val="100000"/>
                        <a:buFontTx/>
                        <a:buNone/>
                        <a:tabLst/>
                      </a:pPr>
                      <a:r>
                        <a:rPr lang="en-GB" sz="2800" b="0" i="0" u="none" strike="noStrike" cap="none" spc="0" baseline="0" noProof="0" dirty="0">
                          <a:ln>
                            <a:noFill/>
                          </a:ln>
                          <a:solidFill>
                            <a:schemeClr val="tx1"/>
                          </a:solidFill>
                          <a:uFillTx/>
                          <a:latin typeface="Montserrat" pitchFamily="2" charset="77"/>
                          <a:ea typeface="+mn-ea"/>
                          <a:cs typeface="+mn-cs"/>
                          <a:sym typeface="Proxima Nova"/>
                        </a:rPr>
                        <a:t>4. Pilot project executed, business processes introduced and staff trained</a:t>
                      </a:r>
                      <a:endParaRPr lang="en-US" sz="2800" b="0" i="0" u="none" strike="noStrike" cap="none" spc="0" baseline="0" noProof="0" dirty="0">
                        <a:ln>
                          <a:noFill/>
                        </a:ln>
                        <a:uFillTx/>
                        <a:latin typeface="Montserrat" pitchFamily="2" charset="77"/>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235450">
                <a:tc gridSpan="3">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National Expertise</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 </a:t>
                      </a:r>
                      <a:r>
                        <a:rPr lang="en-GB" sz="2800" dirty="0">
                          <a:latin typeface="Montserrat" pitchFamily="2" charset="77"/>
                        </a:rPr>
                        <a:t>Pandemic Response Support</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 name="AutoShape 2" descr="Flag of British Virgin Islands">
            <a:extLst>
              <a:ext uri="{FF2B5EF4-FFF2-40B4-BE49-F238E27FC236}">
                <a16:creationId xmlns="" xmlns:a16="http://schemas.microsoft.com/office/drawing/2014/main" id="{3B0D8A5A-0B42-1AAB-CC64-E10A3FA41ED8}"/>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 xmlns:a16="http://schemas.microsoft.com/office/drawing/2014/main" id="{1FE1C135-5C3F-D6CB-3F12-A99F4A995BFA}"/>
              </a:ext>
            </a:extLst>
          </p:cNvPr>
          <p:cNvPicPr>
            <a:picLocks noChangeAspect="1"/>
          </p:cNvPicPr>
          <p:nvPr/>
        </p:nvPicPr>
        <p:blipFill>
          <a:blip r:embed="rId3"/>
          <a:stretch>
            <a:fillRect/>
          </a:stretch>
        </p:blipFill>
        <p:spPr>
          <a:xfrm>
            <a:off x="1135118" y="520262"/>
            <a:ext cx="3749434" cy="1880864"/>
          </a:xfrm>
          <a:prstGeom prst="rect">
            <a:avLst/>
          </a:prstGeom>
        </p:spPr>
      </p:pic>
      <p:pic>
        <p:nvPicPr>
          <p:cNvPr id="4" name="Picture 3">
            <a:extLst>
              <a:ext uri="{FF2B5EF4-FFF2-40B4-BE49-F238E27FC236}">
                <a16:creationId xmlns="" xmlns:a16="http://schemas.microsoft.com/office/drawing/2014/main" id="{D125082A-6472-134F-39C8-CF25C00820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847203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190D4CB5-75B5-B238-4363-A6FD99A2C57A}"/>
              </a:ext>
            </a:extLst>
          </p:cNvPr>
          <p:cNvPicPr>
            <a:picLocks noChangeAspect="1"/>
          </p:cNvPicPr>
          <p:nvPr/>
        </p:nvPicPr>
        <p:blipFill>
          <a:blip r:embed="rId3"/>
          <a:stretch>
            <a:fillRect/>
          </a:stretch>
        </p:blipFill>
        <p:spPr>
          <a:xfrm>
            <a:off x="1135118" y="674846"/>
            <a:ext cx="3749434" cy="1887051"/>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3565027673"/>
              </p:ext>
            </p:extLst>
          </p:nvPr>
        </p:nvGraphicFramePr>
        <p:xfrm>
          <a:off x="1135118" y="520262"/>
          <a:ext cx="22528923" cy="10953086"/>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CAYMAN ISLANDS</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CVD-FCL-14/CAY</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chemeClr val="bg1"/>
                          </a:solidFill>
                          <a:uFillTx/>
                          <a:latin typeface="Montserrat" pitchFamily="2" charset="77"/>
                          <a:ea typeface="+mn-ea"/>
                          <a:cs typeface="+mn-cs"/>
                          <a:sym typeface="Proxima Nova"/>
                        </a:rPr>
                        <a:t>Renewable Energy and Sustainable Development Training for The University College of the Cayman Islands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€432,210</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0070C0"/>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The University College of the Cayman Islands (UCCI)</a:t>
                      </a: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16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22/02/2022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21/06/2023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9362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To aid the recovery of the people of Cayman Islands from the COVID 19 pandemic through reskilling and retooling towards gainful employment and self-employment</a:t>
                      </a:r>
                    </a:p>
                    <a:p>
                      <a:pPr marL="127000" marR="0" indent="0" algn="ctr" defTabSz="825500" rtl="0" latinLnBrk="0">
                        <a:lnSpc>
                          <a:spcPct val="100000"/>
                        </a:lnSpc>
                        <a:spcBef>
                          <a:spcPts val="0"/>
                        </a:spcBef>
                        <a:spcAft>
                          <a:spcPts val="0"/>
                        </a:spcAft>
                        <a:buClrTx/>
                        <a:buSzPct val="100000"/>
                        <a:buFontTx/>
                        <a:buNone/>
                        <a:tabLst/>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GB" sz="2800" b="0" i="0" u="none" strike="noStrike" cap="none" spc="0" baseline="0" noProof="0" dirty="0">
                        <a:ln>
                          <a:noFill/>
                        </a:ln>
                        <a:uFillTx/>
                        <a:latin typeface="Montserrat" pitchFamily="2" charset="77"/>
                      </a:endParaRPr>
                    </a:p>
                    <a:p>
                      <a:pPr marL="584200" lvl="0" indent="-457200" algn="l">
                        <a:lnSpc>
                          <a:spcPct val="100000"/>
                        </a:lnSpc>
                        <a:spcBef>
                          <a:spcPts val="0"/>
                        </a:spcBef>
                        <a:spcAft>
                          <a:spcPts val="0"/>
                        </a:spcAft>
                        <a:buAutoNum type="arabicPeriod"/>
                      </a:pPr>
                      <a:r>
                        <a:rPr lang="en-GB" sz="2800" b="0" i="0" u="none" strike="noStrike" cap="none" spc="0" baseline="0" noProof="0" dirty="0">
                          <a:ln>
                            <a:noFill/>
                          </a:ln>
                          <a:uFillTx/>
                          <a:latin typeface="Montserrat" pitchFamily="2" charset="77"/>
                        </a:rPr>
                        <a:t>Labour Market Assessment </a:t>
                      </a:r>
                    </a:p>
                    <a:p>
                      <a:pPr marL="584200" marR="0" lvl="0" indent="-457200" algn="l" defTabSz="825500" rtl="0" eaLnBrk="1" fontAlgn="auto" latinLnBrk="0" hangingPunct="1">
                        <a:lnSpc>
                          <a:spcPct val="100000"/>
                        </a:lnSpc>
                        <a:spcBef>
                          <a:spcPts val="0"/>
                        </a:spcBef>
                        <a:spcAft>
                          <a:spcPts val="0"/>
                        </a:spcAft>
                        <a:buClrTx/>
                        <a:buSzPct val="100000"/>
                        <a:buFontTx/>
                        <a:buAutoNum type="arabicPeriod"/>
                        <a:tabLst/>
                        <a:defRPr/>
                      </a:pPr>
                      <a:r>
                        <a:rPr lang="en-GB" sz="2800" b="0" i="0" u="none" strike="noStrike" cap="none" spc="0" baseline="0" noProof="0" dirty="0">
                          <a:ln>
                            <a:noFill/>
                          </a:ln>
                          <a:uFillTx/>
                          <a:latin typeface="Montserrat" pitchFamily="2" charset="77"/>
                        </a:rPr>
                        <a:t>Renewable Energy curriculum created and Construction Skills, ICT, tourism/hospitality management curricula upgraded</a:t>
                      </a:r>
                    </a:p>
                    <a:p>
                      <a:pPr lvl="0" algn="l">
                        <a:lnSpc>
                          <a:spcPct val="100000"/>
                        </a:lnSpc>
                        <a:spcBef>
                          <a:spcPts val="0"/>
                        </a:spcBef>
                        <a:spcAft>
                          <a:spcPts val="0"/>
                        </a:spcAft>
                        <a:buNone/>
                      </a:pPr>
                      <a:r>
                        <a:rPr lang="en-GB" sz="2800" b="0" i="0" u="none" strike="noStrike" cap="none" spc="0" baseline="0" noProof="0" dirty="0">
                          <a:ln>
                            <a:noFill/>
                          </a:ln>
                          <a:uFillTx/>
                          <a:latin typeface="Montserrat" pitchFamily="2" charset="77"/>
                        </a:rPr>
                        <a:t>3. Students trained in technical and vocational courses and certificate programmes</a:t>
                      </a: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375534">
                <a:tc gridSpan="3">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Education </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 </a:t>
                      </a:r>
                      <a:r>
                        <a:rPr lang="en-GB" sz="2800" dirty="0">
                          <a:latin typeface="Montserrat" pitchFamily="2" charset="77"/>
                        </a:rPr>
                        <a:t>Pandemic Response Support</a:t>
                      </a:r>
                    </a:p>
                    <a:p>
                      <a:pPr marL="127000" marR="0" indent="0" algn="ctr" rtl="0" latinLnBrk="0">
                        <a:lnSpc>
                          <a:spcPct val="100000"/>
                        </a:lnSpc>
                        <a:spcBef>
                          <a:spcPts val="0"/>
                        </a:spcBef>
                        <a:spcAft>
                          <a:spcPts val="0"/>
                        </a:spcAft>
                        <a:buClrTx/>
                        <a:buSzPct val="100000"/>
                        <a:buFontTx/>
                        <a:buNone/>
                      </a:pPr>
                      <a:r>
                        <a:rPr lang="fr-FR" sz="2800" b="0" i="0" u="none" strike="noStrike" cap="none" spc="0" baseline="0" dirty="0">
                          <a:ln>
                            <a:noFill/>
                          </a:ln>
                          <a:solidFill>
                            <a:schemeClr val="tx1"/>
                          </a:solidFill>
                          <a:uFillTx/>
                          <a:latin typeface="Montserrat" pitchFamily="2" charset="77"/>
                          <a:ea typeface="+mn-ea"/>
                          <a:cs typeface="+mn-cs"/>
                          <a:sym typeface="Proxima Nova"/>
                        </a:rPr>
                        <a:t>NCE </a:t>
                      </a:r>
                      <a:r>
                        <a:rPr lang="fr-FR" sz="2800" b="0" i="0" u="none" strike="noStrike" cap="none" spc="0" baseline="0" dirty="0" err="1">
                          <a:ln>
                            <a:noFill/>
                          </a:ln>
                          <a:solidFill>
                            <a:schemeClr val="tx1"/>
                          </a:solidFill>
                          <a:uFillTx/>
                          <a:latin typeface="Montserrat" pitchFamily="2" charset="77"/>
                          <a:ea typeface="+mn-ea"/>
                          <a:cs typeface="+mn-cs"/>
                          <a:sym typeface="Proxima Nova"/>
                        </a:rPr>
                        <a:t>requested</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3" name="Picture 2">
            <a:extLst>
              <a:ext uri="{FF2B5EF4-FFF2-40B4-BE49-F238E27FC236}">
                <a16:creationId xmlns="" xmlns:a16="http://schemas.microsoft.com/office/drawing/2014/main" id="{ECB46072-1845-2012-9EAA-43A729119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3273126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190D4CB5-75B5-B238-4363-A6FD99A2C57A}"/>
              </a:ext>
            </a:extLst>
          </p:cNvPr>
          <p:cNvPicPr>
            <a:picLocks noChangeAspect="1"/>
          </p:cNvPicPr>
          <p:nvPr/>
        </p:nvPicPr>
        <p:blipFill>
          <a:blip r:embed="rId3"/>
          <a:stretch>
            <a:fillRect/>
          </a:stretch>
        </p:blipFill>
        <p:spPr>
          <a:xfrm>
            <a:off x="1135118" y="674846"/>
            <a:ext cx="3749434" cy="1887051"/>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722758696"/>
              </p:ext>
            </p:extLst>
          </p:nvPr>
        </p:nvGraphicFramePr>
        <p:xfrm>
          <a:off x="1135118" y="520262"/>
          <a:ext cx="22528923" cy="11114165"/>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CAYMAN ISLANDS</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RES-07/CAY</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chemeClr val="bg1"/>
                          </a:solidFill>
                          <a:uFillTx/>
                          <a:latin typeface="Montserrat" pitchFamily="2" charset="77"/>
                          <a:ea typeface="+mn-ea"/>
                          <a:cs typeface="+mn-cs"/>
                          <a:sym typeface="Proxima Nova"/>
                        </a:rPr>
                        <a:t>Renewable Energy and Sustainable Development Planning for The University College of the Cayman Islands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€1,024,889 </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0070C0"/>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The University College of the Cayman Islands (UCCI)</a:t>
                      </a: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13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07/02/2023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06/03/2024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9362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To create a resilient and sustainable energy supply system in UCCI by developing and incorporating a holistic sustainability plan with the expected outcome of initiating use of sustainable practices on campus</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127000" marR="0" lvl="0" indent="0" algn="ctr" defTabSz="825500" rtl="0" eaLnBrk="1" fontAlgn="auto" latinLnBrk="0" hangingPunct="1">
                        <a:lnSpc>
                          <a:spcPct val="100000"/>
                        </a:lnSpc>
                        <a:spcBef>
                          <a:spcPts val="0"/>
                        </a:spcBef>
                        <a:spcAft>
                          <a:spcPts val="0"/>
                        </a:spcAft>
                        <a:buClrTx/>
                        <a:buSzPct val="100000"/>
                        <a:buFontTx/>
                        <a:buNone/>
                        <a:tabLst/>
                        <a:defRPr/>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p>
                    <a:p>
                      <a:pPr marL="584200" lvl="0" indent="-457200" algn="l">
                        <a:lnSpc>
                          <a:spcPct val="100000"/>
                        </a:lnSpc>
                        <a:spcBef>
                          <a:spcPts val="0"/>
                        </a:spcBef>
                        <a:spcAft>
                          <a:spcPts val="0"/>
                        </a:spcAft>
                        <a:buAutoNum type="arabicPeriod"/>
                      </a:pPr>
                      <a:r>
                        <a:rPr lang="en-GB" sz="2800" b="0" i="0" u="none" strike="noStrike" cap="none" spc="0" baseline="0" noProof="0" dirty="0">
                          <a:ln>
                            <a:noFill/>
                          </a:ln>
                          <a:uFillTx/>
                          <a:latin typeface="Montserrat" pitchFamily="2" charset="77"/>
                        </a:rPr>
                        <a:t>A Sustainability Plan developed </a:t>
                      </a:r>
                    </a:p>
                    <a:p>
                      <a:pPr marL="584200" lvl="0" indent="-457200" algn="l">
                        <a:lnSpc>
                          <a:spcPct val="100000"/>
                        </a:lnSpc>
                        <a:spcBef>
                          <a:spcPts val="0"/>
                        </a:spcBef>
                        <a:spcAft>
                          <a:spcPts val="0"/>
                        </a:spcAft>
                        <a:buAutoNum type="arabicPeriod"/>
                      </a:pPr>
                      <a:r>
                        <a:rPr lang="en-GB" sz="2800" b="0" i="0" u="none" strike="noStrike" cap="none" spc="0" baseline="0" noProof="0" dirty="0">
                          <a:ln>
                            <a:noFill/>
                          </a:ln>
                          <a:uFillTx/>
                          <a:latin typeface="Montserrat" pitchFamily="2" charset="77"/>
                        </a:rPr>
                        <a:t>Energy efficiency audit and retrofit of buildings of the UCCI campus</a:t>
                      </a:r>
                    </a:p>
                    <a:p>
                      <a:pPr marL="127000" lvl="0" indent="0" algn="l">
                        <a:lnSpc>
                          <a:spcPct val="100000"/>
                        </a:lnSpc>
                        <a:spcBef>
                          <a:spcPts val="0"/>
                        </a:spcBef>
                        <a:spcAft>
                          <a:spcPts val="0"/>
                        </a:spcAft>
                        <a:buNone/>
                      </a:pPr>
                      <a:r>
                        <a:rPr lang="en-GB" sz="2800" b="0" i="0" u="none" strike="noStrike" cap="none" spc="0" baseline="0" noProof="0" dirty="0">
                          <a:ln>
                            <a:noFill/>
                          </a:ln>
                          <a:uFillTx/>
                          <a:latin typeface="Montserrat" pitchFamily="2" charset="77"/>
                        </a:rPr>
                        <a:t>3. Solar Array installed </a:t>
                      </a:r>
                    </a:p>
                    <a:p>
                      <a:pPr lvl="0" algn="l">
                        <a:lnSpc>
                          <a:spcPct val="100000"/>
                        </a:lnSpc>
                        <a:spcBef>
                          <a:spcPts val="0"/>
                        </a:spcBef>
                        <a:spcAft>
                          <a:spcPts val="0"/>
                        </a:spcAft>
                        <a:buNone/>
                      </a:pPr>
                      <a:r>
                        <a:rPr lang="en-GB" sz="2800" b="0" i="0" u="none" strike="noStrike" cap="none" spc="0" baseline="0" noProof="0" dirty="0">
                          <a:ln>
                            <a:noFill/>
                          </a:ln>
                          <a:uFillTx/>
                          <a:latin typeface="Montserrat" pitchFamily="2" charset="77"/>
                        </a:rPr>
                        <a:t>4. UCCI Living Laboratory established </a:t>
                      </a:r>
                    </a:p>
                    <a:p>
                      <a:pPr lvl="0" algn="l">
                        <a:lnSpc>
                          <a:spcPct val="100000"/>
                        </a:lnSpc>
                        <a:spcBef>
                          <a:spcPts val="0"/>
                        </a:spcBef>
                        <a:spcAft>
                          <a:spcPts val="0"/>
                        </a:spcAft>
                        <a:buNone/>
                      </a:pPr>
                      <a:r>
                        <a:rPr lang="fr-FR" sz="2800" b="0" i="0" u="none" strike="noStrike" cap="none" spc="0" baseline="0" noProof="0" dirty="0">
                          <a:ln>
                            <a:noFill/>
                          </a:ln>
                          <a:uFillTx/>
                          <a:latin typeface="Montserrat" pitchFamily="2" charset="77"/>
                        </a:rPr>
                        <a:t>5. Public </a:t>
                      </a:r>
                      <a:r>
                        <a:rPr lang="fr-FR" sz="2800" b="0" i="0" u="none" strike="noStrike" cap="none" spc="0" baseline="0" noProof="0" dirty="0" err="1">
                          <a:ln>
                            <a:noFill/>
                          </a:ln>
                          <a:uFillTx/>
                          <a:latin typeface="Montserrat" pitchFamily="2" charset="77"/>
                        </a:rPr>
                        <a:t>education</a:t>
                      </a:r>
                      <a:r>
                        <a:rPr lang="fr-FR" sz="2800" b="0" i="0" u="none" strike="noStrike" cap="none" spc="0" baseline="0" noProof="0" dirty="0">
                          <a:ln>
                            <a:noFill/>
                          </a:ln>
                          <a:uFillTx/>
                          <a:latin typeface="Montserrat" pitchFamily="2" charset="77"/>
                        </a:rPr>
                        <a:t> and </a:t>
                      </a:r>
                      <a:r>
                        <a:rPr lang="fr-FR" sz="2800" b="0" i="0" u="none" strike="noStrike" cap="none" spc="0" baseline="0" noProof="0" dirty="0" err="1">
                          <a:ln>
                            <a:noFill/>
                          </a:ln>
                          <a:uFillTx/>
                          <a:latin typeface="Montserrat" pitchFamily="2" charset="77"/>
                        </a:rPr>
                        <a:t>awareness</a:t>
                      </a:r>
                      <a:r>
                        <a:rPr lang="fr-FR" sz="2800" b="0" i="0" u="none" strike="noStrike" cap="none" spc="0" baseline="0" noProof="0" dirty="0">
                          <a:ln>
                            <a:noFill/>
                          </a:ln>
                          <a:uFillTx/>
                          <a:latin typeface="Montserrat" pitchFamily="2" charset="77"/>
                        </a:rPr>
                        <a:t> </a:t>
                      </a:r>
                      <a:r>
                        <a:rPr lang="fr-FR" sz="2800" b="0" i="0" u="none" strike="noStrike" cap="none" spc="0" baseline="0" noProof="0" dirty="0" err="1">
                          <a:ln>
                            <a:noFill/>
                          </a:ln>
                          <a:uFillTx/>
                          <a:latin typeface="Montserrat" pitchFamily="2" charset="77"/>
                        </a:rPr>
                        <a:t>campaign</a:t>
                      </a:r>
                      <a:endParaRPr lang="en-US" sz="2800" b="0" i="0" u="none" strike="noStrike" cap="none" spc="0" baseline="0" noProof="0" dirty="0">
                        <a:ln>
                          <a:noFill/>
                        </a:ln>
                        <a:uFillTx/>
                        <a:latin typeface="Montserrat" pitchFamily="2" charset="77"/>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886436">
                <a:tc gridSpan="3">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Mainstreaming the Energy Transition, Education </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 Technology Integration</a:t>
                      </a:r>
                    </a:p>
                    <a:p>
                      <a:pPr marL="127000" marR="0" indent="0" algn="ctr" defTabSz="825500" rtl="0" latinLnBrk="0">
                        <a:lnSpc>
                          <a:spcPct val="100000"/>
                        </a:lnSpc>
                        <a:spcBef>
                          <a:spcPts val="0"/>
                        </a:spcBef>
                        <a:spcAft>
                          <a:spcPts val="0"/>
                        </a:spcAft>
                        <a:buClrTx/>
                        <a:buSzPct val="100000"/>
                        <a:buFontTx/>
                        <a:buNone/>
                        <a:tabLst/>
                      </a:pP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3" name="Picture 2">
            <a:extLst>
              <a:ext uri="{FF2B5EF4-FFF2-40B4-BE49-F238E27FC236}">
                <a16:creationId xmlns="" xmlns:a16="http://schemas.microsoft.com/office/drawing/2014/main" id="{70652898-BA9C-D4C9-4521-CE6F836AA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1554027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190D4CB5-75B5-B238-4363-A6FD99A2C57A}"/>
              </a:ext>
            </a:extLst>
          </p:cNvPr>
          <p:cNvPicPr>
            <a:picLocks noChangeAspect="1"/>
          </p:cNvPicPr>
          <p:nvPr/>
        </p:nvPicPr>
        <p:blipFill>
          <a:blip r:embed="rId3"/>
          <a:stretch>
            <a:fillRect/>
          </a:stretch>
        </p:blipFill>
        <p:spPr>
          <a:xfrm>
            <a:off x="1135118" y="674846"/>
            <a:ext cx="3749434" cy="1887051"/>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4181653569"/>
              </p:ext>
            </p:extLst>
          </p:nvPr>
        </p:nvGraphicFramePr>
        <p:xfrm>
          <a:off x="1135118" y="432467"/>
          <a:ext cx="22528923" cy="10599858"/>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CAYMAN ISLANDS</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RES-44/CAY</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chemeClr val="bg1"/>
                          </a:solidFill>
                          <a:uFillTx/>
                          <a:latin typeface="Montserrat" pitchFamily="2" charset="77"/>
                          <a:ea typeface="+mn-ea"/>
                          <a:cs typeface="+mn-cs"/>
                          <a:sym typeface="Proxima Nova"/>
                        </a:rPr>
                        <a:t>Championing the Cayman Islands COVID 19 Economic Assessment and Stimulus Plan: Public Sector Energy Efficiency</a:t>
                      </a:r>
                    </a:p>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chemeClr val="bg1"/>
                          </a:solidFill>
                          <a:uFillTx/>
                          <a:latin typeface="Montserrat" pitchFamily="2" charset="77"/>
                          <a:ea typeface="+mn-ea"/>
                          <a:cs typeface="+mn-cs"/>
                          <a:sym typeface="Proxima Nova"/>
                        </a:rPr>
                        <a:t>Programme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indent="0" algn="ctr" defTabSz="825500" rtl="0" latinLnBrk="0">
                        <a:lnSpc>
                          <a:spcPct val="100000"/>
                        </a:lnSpc>
                        <a:spcBef>
                          <a:spcPts val="0"/>
                        </a:spcBef>
                        <a:spcAft>
                          <a:spcPts val="0"/>
                        </a:spcAft>
                        <a:buClrTx/>
                        <a:buSzPct val="100000"/>
                        <a:buFontTx/>
                        <a:buNone/>
                        <a:tabLst/>
                      </a:pPr>
                      <a:endParaRPr lang="en-GB" sz="2800" b="0" i="0" u="none" strike="noStrike" cap="none" spc="0" baseline="0" dirty="0">
                        <a:ln>
                          <a:noFill/>
                        </a:ln>
                        <a:solidFill>
                          <a:schemeClr val="tx1"/>
                        </a:solidFill>
                        <a:uFillTx/>
                        <a:latin typeface="Montserrat" pitchFamily="2" charset="77"/>
                        <a:ea typeface="+mn-ea"/>
                        <a:cs typeface="+mn-cs"/>
                        <a:sym typeface="Proxima Nova"/>
                      </a:endParaRP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€ 338,564</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0070C0"/>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Ministry of Sustainability and Climate Resiliency, Cayman Islands Government</a:t>
                      </a: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14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11/10/2022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Date:10/12/2023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9362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To implement energy efficiency tools and measures for government buildings and to strengthen the capacity of the Cayman government to reduce electricity consumption</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p>
                    <a:p>
                      <a:pPr marL="584200" lvl="0" indent="-457200" algn="l">
                        <a:lnSpc>
                          <a:spcPct val="100000"/>
                        </a:lnSpc>
                        <a:spcBef>
                          <a:spcPts val="0"/>
                        </a:spcBef>
                        <a:spcAft>
                          <a:spcPts val="0"/>
                        </a:spcAft>
                        <a:buAutoNum type="arabicPeriod"/>
                      </a:pPr>
                      <a:r>
                        <a:rPr lang="en-GB" sz="2800" b="0" i="0" u="none" strike="noStrike" cap="none" spc="0" baseline="0" noProof="0" dirty="0">
                          <a:ln>
                            <a:noFill/>
                          </a:ln>
                          <a:uFillTx/>
                          <a:latin typeface="Montserrat" pitchFamily="2" charset="77"/>
                        </a:rPr>
                        <a:t>Development of energy efficiency standards and recommendations on financing vehicles</a:t>
                      </a:r>
                    </a:p>
                    <a:p>
                      <a:pPr marL="127000" lvl="0" indent="0" algn="l">
                        <a:lnSpc>
                          <a:spcPct val="100000"/>
                        </a:lnSpc>
                        <a:spcBef>
                          <a:spcPts val="0"/>
                        </a:spcBef>
                        <a:spcAft>
                          <a:spcPts val="0"/>
                        </a:spcAft>
                        <a:buNone/>
                      </a:pPr>
                      <a:r>
                        <a:rPr lang="en-GB" sz="2800" b="0" i="0" u="none" strike="noStrike" cap="none" spc="0" baseline="0" noProof="0" dirty="0">
                          <a:ln>
                            <a:noFill/>
                          </a:ln>
                          <a:uFillTx/>
                          <a:latin typeface="Montserrat" pitchFamily="2" charset="77"/>
                        </a:rPr>
                        <a:t>2. Audit, assessment and retrofit of public buildings </a:t>
                      </a:r>
                    </a:p>
                    <a:p>
                      <a:pPr lvl="0" algn="l">
                        <a:lnSpc>
                          <a:spcPct val="100000"/>
                        </a:lnSpc>
                        <a:spcBef>
                          <a:spcPts val="0"/>
                        </a:spcBef>
                        <a:spcAft>
                          <a:spcPts val="0"/>
                        </a:spcAft>
                        <a:buNone/>
                      </a:pPr>
                      <a:r>
                        <a:rPr lang="en-GB" sz="2800" b="0" i="0" u="none" strike="noStrike" cap="none" spc="0" baseline="0" noProof="0" dirty="0">
                          <a:ln>
                            <a:noFill/>
                          </a:ln>
                          <a:uFillTx/>
                          <a:latin typeface="Montserrat" pitchFamily="2" charset="77"/>
                        </a:rPr>
                        <a:t>3. </a:t>
                      </a:r>
                      <a:r>
                        <a:rPr lang="fr-FR" sz="2800" b="0" i="0" u="none" strike="noStrike" cap="none" spc="0" baseline="0" noProof="0" dirty="0">
                          <a:ln>
                            <a:noFill/>
                          </a:ln>
                          <a:uFillTx/>
                          <a:latin typeface="Montserrat" pitchFamily="2" charset="77"/>
                        </a:rPr>
                        <a:t>Facility managers and </a:t>
                      </a:r>
                      <a:r>
                        <a:rPr lang="fr-FR" sz="2800" b="0" i="0" u="none" strike="noStrike" cap="none" spc="0" baseline="0" noProof="0" dirty="0" err="1">
                          <a:ln>
                            <a:noFill/>
                          </a:ln>
                          <a:uFillTx/>
                          <a:latin typeface="Montserrat" pitchFamily="2" charset="77"/>
                        </a:rPr>
                        <a:t>technicians</a:t>
                      </a:r>
                      <a:r>
                        <a:rPr lang="fr-FR" sz="2800" b="0" i="0" u="none" strike="noStrike" cap="none" spc="0" baseline="0" noProof="0" dirty="0">
                          <a:ln>
                            <a:noFill/>
                          </a:ln>
                          <a:uFillTx/>
                          <a:latin typeface="Montserrat" pitchFamily="2" charset="77"/>
                        </a:rPr>
                        <a:t> </a:t>
                      </a:r>
                      <a:r>
                        <a:rPr lang="fr-FR" sz="2800" b="0" i="0" u="none" strike="noStrike" cap="none" spc="0" baseline="0" noProof="0" dirty="0" err="1">
                          <a:ln>
                            <a:noFill/>
                          </a:ln>
                          <a:uFillTx/>
                          <a:latin typeface="Montserrat" pitchFamily="2" charset="77"/>
                        </a:rPr>
                        <a:t>capacities</a:t>
                      </a:r>
                      <a:r>
                        <a:rPr lang="fr-FR" sz="2800" b="0" i="0" u="none" strike="noStrike" cap="none" spc="0" baseline="0" noProof="0" dirty="0">
                          <a:ln>
                            <a:noFill/>
                          </a:ln>
                          <a:uFillTx/>
                          <a:latin typeface="Montserrat" pitchFamily="2" charset="77"/>
                        </a:rPr>
                        <a:t> </a:t>
                      </a:r>
                      <a:r>
                        <a:rPr lang="fr-FR" sz="2800" b="0" i="0" u="none" strike="noStrike" cap="none" spc="0" baseline="0" noProof="0" dirty="0" err="1">
                          <a:ln>
                            <a:noFill/>
                          </a:ln>
                          <a:uFillTx/>
                          <a:latin typeface="Montserrat" pitchFamily="2" charset="77"/>
                        </a:rPr>
                        <a:t>strengthened</a:t>
                      </a:r>
                      <a:r>
                        <a:rPr lang="fr-FR" sz="2800" b="0" i="0" u="none" strike="noStrike" cap="none" spc="0" baseline="0" noProof="0" dirty="0">
                          <a:ln>
                            <a:noFill/>
                          </a:ln>
                          <a:uFillTx/>
                          <a:latin typeface="Montserrat" pitchFamily="2" charset="77"/>
                        </a:rPr>
                        <a:t> </a:t>
                      </a:r>
                    </a:p>
                    <a:p>
                      <a:pPr lvl="0" algn="l">
                        <a:lnSpc>
                          <a:spcPct val="100000"/>
                        </a:lnSpc>
                        <a:spcBef>
                          <a:spcPts val="0"/>
                        </a:spcBef>
                        <a:spcAft>
                          <a:spcPts val="0"/>
                        </a:spcAft>
                        <a:buNone/>
                      </a:pPr>
                      <a:r>
                        <a:rPr lang="fr-FR" sz="2800" b="0" i="0" u="none" strike="noStrike" cap="none" spc="0" baseline="0" noProof="0" dirty="0">
                          <a:ln>
                            <a:noFill/>
                          </a:ln>
                          <a:uFillTx/>
                          <a:latin typeface="Montserrat" pitchFamily="2" charset="77"/>
                        </a:rPr>
                        <a:t>4. National public </a:t>
                      </a:r>
                      <a:r>
                        <a:rPr lang="fr-FR" sz="2800" b="0" i="0" u="none" strike="noStrike" cap="none" spc="0" baseline="0" noProof="0" dirty="0" err="1">
                          <a:ln>
                            <a:noFill/>
                          </a:ln>
                          <a:uFillTx/>
                          <a:latin typeface="Montserrat" pitchFamily="2" charset="77"/>
                        </a:rPr>
                        <a:t>awareness</a:t>
                      </a:r>
                      <a:r>
                        <a:rPr lang="fr-FR" sz="2800" b="0" i="0" u="none" strike="noStrike" cap="none" spc="0" baseline="0" noProof="0" dirty="0">
                          <a:ln>
                            <a:noFill/>
                          </a:ln>
                          <a:uFillTx/>
                          <a:latin typeface="Montserrat" pitchFamily="2" charset="77"/>
                        </a:rPr>
                        <a:t> </a:t>
                      </a:r>
                      <a:r>
                        <a:rPr lang="fr-FR" sz="2800" b="0" i="0" u="none" strike="noStrike" cap="none" spc="0" baseline="0" noProof="0" dirty="0" err="1">
                          <a:ln>
                            <a:noFill/>
                          </a:ln>
                          <a:uFillTx/>
                          <a:latin typeface="Montserrat" pitchFamily="2" charset="77"/>
                        </a:rPr>
                        <a:t>campaign</a:t>
                      </a:r>
                      <a:r>
                        <a:rPr lang="fr-FR" sz="2800" b="0" i="0" u="none" strike="noStrike" cap="none" spc="0" baseline="0" noProof="0" dirty="0">
                          <a:ln>
                            <a:noFill/>
                          </a:ln>
                          <a:uFillTx/>
                          <a:latin typeface="Montserrat" pitchFamily="2" charset="77"/>
                        </a:rPr>
                        <a:t> on RE and EE </a:t>
                      </a:r>
                      <a:r>
                        <a:rPr lang="fr-FR" sz="2800" b="0" i="0" u="none" strike="noStrike" cap="none" spc="0" baseline="0" noProof="0" dirty="0" err="1">
                          <a:ln>
                            <a:noFill/>
                          </a:ln>
                          <a:uFillTx/>
                          <a:latin typeface="Montserrat" pitchFamily="2" charset="77"/>
                        </a:rPr>
                        <a:t>developed</a:t>
                      </a:r>
                      <a:endParaRPr lang="en-GB" sz="2800" b="0" i="0" u="none" strike="noStrike" cap="none" spc="0" baseline="0" noProof="0" dirty="0">
                        <a:ln>
                          <a:noFill/>
                        </a:ln>
                        <a:uFillTx/>
                        <a:latin typeface="Montserrat" pitchFamily="2" charset="77"/>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015475">
                <a:tc gridSpan="3">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National Energy Policy</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 </a:t>
                      </a:r>
                      <a:r>
                        <a:rPr lang="en-GB" sz="2800" dirty="0">
                          <a:latin typeface="Montserrat" pitchFamily="2" charset="77"/>
                        </a:rPr>
                        <a:t>Research, Knowledge and Policy Development</a:t>
                      </a:r>
                      <a:r>
                        <a:rPr lang="en-GB" sz="2800" baseline="0" dirty="0">
                          <a:latin typeface="Montserrat" pitchFamily="2" charset="77"/>
                        </a:rPr>
                        <a:t> /</a:t>
                      </a:r>
                      <a:r>
                        <a:rPr lang="en-GB" sz="2800" b="0" i="0" u="none" strike="noStrike" cap="none" spc="0" baseline="0" dirty="0">
                          <a:ln>
                            <a:noFill/>
                          </a:ln>
                          <a:solidFill>
                            <a:schemeClr val="tx1"/>
                          </a:solidFill>
                          <a:uFillTx/>
                          <a:latin typeface="Montserrat" pitchFamily="2" charset="77"/>
                          <a:ea typeface="+mn-ea"/>
                          <a:cs typeface="+mn-cs"/>
                          <a:sym typeface="Proxima Nova"/>
                        </a:rPr>
                        <a:t> T</a:t>
                      </a:r>
                      <a:r>
                        <a:rPr lang="en-GB" sz="2800" dirty="0">
                          <a:latin typeface="Montserrat" pitchFamily="2" charset="77"/>
                        </a:rPr>
                        <a:t>echnology Integration</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3" name="Picture 2">
            <a:extLst>
              <a:ext uri="{FF2B5EF4-FFF2-40B4-BE49-F238E27FC236}">
                <a16:creationId xmlns="" xmlns:a16="http://schemas.microsoft.com/office/drawing/2014/main" id="{6B827C93-3FDD-7B1F-529F-DF71627B2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1366012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4249407997"/>
              </p:ext>
            </p:extLst>
          </p:nvPr>
        </p:nvGraphicFramePr>
        <p:xfrm>
          <a:off x="1135118" y="531275"/>
          <a:ext cx="22687407" cy="11043795"/>
        </p:xfrm>
        <a:graphic>
          <a:graphicData uri="http://schemas.openxmlformats.org/drawingml/2006/table">
            <a:tbl>
              <a:tblPr firstRow="1" bandRow="1">
                <a:tableStyleId>{5940675A-B579-460E-94D1-54222C63F5DA}</a:tableStyleId>
              </a:tblPr>
              <a:tblGrid>
                <a:gridCol w="7562469">
                  <a:extLst>
                    <a:ext uri="{9D8B030D-6E8A-4147-A177-3AD203B41FA5}">
                      <a16:colId xmlns="" xmlns:a16="http://schemas.microsoft.com/office/drawing/2014/main" val="2562560090"/>
                    </a:ext>
                  </a:extLst>
                </a:gridCol>
                <a:gridCol w="7562469">
                  <a:extLst>
                    <a:ext uri="{9D8B030D-6E8A-4147-A177-3AD203B41FA5}">
                      <a16:colId xmlns="" xmlns:a16="http://schemas.microsoft.com/office/drawing/2014/main" val="557443571"/>
                    </a:ext>
                  </a:extLst>
                </a:gridCol>
                <a:gridCol w="7562469">
                  <a:extLst>
                    <a:ext uri="{9D8B030D-6E8A-4147-A177-3AD203B41FA5}">
                      <a16:colId xmlns="" xmlns:a16="http://schemas.microsoft.com/office/drawing/2014/main" val="2601346121"/>
                    </a:ext>
                  </a:extLst>
                </a:gridCol>
              </a:tblGrid>
              <a:tr h="2137920">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CAYMAN ISLANDS</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RES-05/CAY</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853734">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chemeClr val="bg1"/>
                          </a:solidFill>
                          <a:uFillTx/>
                          <a:latin typeface="Montserrat" pitchFamily="2" charset="77"/>
                          <a:ea typeface="+mn-ea"/>
                          <a:cs typeface="+mn-cs"/>
                          <a:sym typeface="Proxima Nova"/>
                        </a:rPr>
                        <a:t>Cayman Islands Residential Building Energy Efficiency Programme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1463322">
                <a:tc>
                  <a:txBody>
                    <a:bodyPr/>
                    <a:lstStyle/>
                    <a:p>
                      <a:pPr marL="127000" marR="0" indent="0" algn="ctr" defTabSz="825500" rtl="0" latinLnBrk="0">
                        <a:lnSpc>
                          <a:spcPct val="100000"/>
                        </a:lnSpc>
                        <a:spcBef>
                          <a:spcPts val="0"/>
                        </a:spcBef>
                        <a:spcAft>
                          <a:spcPts val="0"/>
                        </a:spcAft>
                        <a:buClrTx/>
                        <a:buSzPct val="100000"/>
                        <a:buFontTx/>
                        <a:buNone/>
                        <a:tabLst/>
                      </a:pPr>
                      <a:endParaRPr lang="en-GB" sz="2800" b="0" i="0" u="none" strike="noStrike" cap="none" spc="0" baseline="0" dirty="0">
                        <a:ln>
                          <a:noFill/>
                        </a:ln>
                        <a:solidFill>
                          <a:schemeClr val="tx1"/>
                        </a:solidFill>
                        <a:uFillTx/>
                        <a:latin typeface="Montserrat" pitchFamily="2" charset="77"/>
                        <a:ea typeface="+mn-ea"/>
                        <a:cs typeface="+mn-cs"/>
                        <a:sym typeface="Proxima Nova"/>
                      </a:endParaRP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€878,300</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0070C0"/>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Ministry of Sustainability and Climate Resiliency, Cayman Islands Government</a:t>
                      </a: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660030">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15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11/10/2022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10/01/2024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676893">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Increased energy efficiency and use of renewable energy within pilot homes in the Cayman Islands</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p>
                    <a:p>
                      <a:pPr lvl="0" algn="l">
                        <a:lnSpc>
                          <a:spcPct val="100000"/>
                        </a:lnSpc>
                        <a:spcBef>
                          <a:spcPts val="0"/>
                        </a:spcBef>
                        <a:spcAft>
                          <a:spcPts val="0"/>
                        </a:spcAft>
                        <a:buNone/>
                      </a:pPr>
                      <a:r>
                        <a:rPr lang="en-GB" sz="2800" b="0" i="0" u="none" strike="noStrike" cap="none" spc="0" baseline="0" noProof="0" dirty="0">
                          <a:ln>
                            <a:noFill/>
                          </a:ln>
                          <a:uFillTx/>
                          <a:latin typeface="Montserrat" pitchFamily="2" charset="77"/>
                        </a:rPr>
                        <a:t>1. Energy Efficiency audits and retrofits of pilot homes implemented</a:t>
                      </a:r>
                    </a:p>
                    <a:p>
                      <a:pPr lvl="0" algn="l">
                        <a:lnSpc>
                          <a:spcPct val="100000"/>
                        </a:lnSpc>
                        <a:spcBef>
                          <a:spcPts val="0"/>
                        </a:spcBef>
                        <a:spcAft>
                          <a:spcPts val="0"/>
                        </a:spcAft>
                        <a:buNone/>
                      </a:pPr>
                      <a:r>
                        <a:rPr lang="en-GB" sz="2800" b="0" i="0" u="none" strike="noStrike" cap="none" spc="0" baseline="0" noProof="0" dirty="0">
                          <a:ln>
                            <a:noFill/>
                          </a:ln>
                          <a:uFillTx/>
                          <a:latin typeface="Montserrat" pitchFamily="2" charset="77"/>
                        </a:rPr>
                        <a:t>2. Energy Efficiency and Renewable Energy training and apprenticeship program </a:t>
                      </a:r>
                    </a:p>
                    <a:p>
                      <a:pPr lvl="0" algn="l">
                        <a:lnSpc>
                          <a:spcPct val="100000"/>
                        </a:lnSpc>
                        <a:spcBef>
                          <a:spcPts val="0"/>
                        </a:spcBef>
                        <a:spcAft>
                          <a:spcPts val="0"/>
                        </a:spcAft>
                        <a:buNone/>
                      </a:pPr>
                      <a:r>
                        <a:rPr lang="en-GB" sz="2800" b="0" i="0" u="none" strike="noStrike" cap="none" spc="0" baseline="0" noProof="0" dirty="0">
                          <a:ln>
                            <a:noFill/>
                          </a:ln>
                          <a:uFillTx/>
                          <a:latin typeface="Montserrat" pitchFamily="2" charset="77"/>
                        </a:rPr>
                        <a:t>3. Residential sector financial programmes developed </a:t>
                      </a:r>
                    </a:p>
                    <a:p>
                      <a:pPr lvl="0" algn="l">
                        <a:lnSpc>
                          <a:spcPct val="100000"/>
                        </a:lnSpc>
                        <a:spcBef>
                          <a:spcPts val="0"/>
                        </a:spcBef>
                        <a:spcAft>
                          <a:spcPts val="0"/>
                        </a:spcAft>
                        <a:buNone/>
                      </a:pPr>
                      <a:r>
                        <a:rPr lang="en-GB" sz="2800" b="0" i="0" u="none" strike="noStrike" cap="none" spc="0" baseline="0" noProof="0" dirty="0">
                          <a:ln>
                            <a:noFill/>
                          </a:ln>
                          <a:uFillTx/>
                          <a:latin typeface="Montserrat" pitchFamily="2" charset="77"/>
                        </a:rPr>
                        <a:t>4. Residential Energy Efficiency policy, strategy and governance framework developed </a:t>
                      </a:r>
                    </a:p>
                    <a:p>
                      <a:pPr lvl="0" algn="l">
                        <a:lnSpc>
                          <a:spcPct val="100000"/>
                        </a:lnSpc>
                        <a:spcBef>
                          <a:spcPts val="0"/>
                        </a:spcBef>
                        <a:spcAft>
                          <a:spcPts val="0"/>
                        </a:spcAft>
                        <a:buNone/>
                      </a:pPr>
                      <a:r>
                        <a:rPr lang="en-GB" sz="2800" b="0" i="0" u="none" strike="noStrike" cap="none" spc="0" baseline="0" noProof="0" dirty="0">
                          <a:ln>
                            <a:noFill/>
                          </a:ln>
                          <a:uFillTx/>
                          <a:latin typeface="Montserrat" pitchFamily="2" charset="77"/>
                        </a:rPr>
                        <a:t>5. Communications campaign implemented</a:t>
                      </a:r>
                      <a:endParaRPr lang="en-US" sz="2800" b="0" i="0" u="none" strike="noStrike" cap="none" spc="0" baseline="0" noProof="0" dirty="0">
                        <a:ln>
                          <a:noFill/>
                        </a:ln>
                        <a:uFillTx/>
                        <a:latin typeface="Montserrat" pitchFamily="2" charset="77"/>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251896">
                <a:tc gridSpan="3">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Mainstreaming the Energy Transition </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 </a:t>
                      </a:r>
                      <a:r>
                        <a:rPr lang="en-GB" sz="2800" dirty="0">
                          <a:latin typeface="Montserrat" pitchFamily="2" charset="77"/>
                        </a:rPr>
                        <a:t>Research, Knowledge and Policy Development</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sp>
        <p:nvSpPr>
          <p:cNvPr id="6" name="Rectangle 5">
            <a:extLst>
              <a:ext uri="{FF2B5EF4-FFF2-40B4-BE49-F238E27FC236}">
                <a16:creationId xmlns="" xmlns:a16="http://schemas.microsoft.com/office/drawing/2014/main" id="{B9B008A1-ACD7-3D46-8564-867EB71B0B3B}"/>
              </a:ext>
            </a:extLst>
          </p:cNvPr>
          <p:cNvSpPr/>
          <p:nvPr/>
        </p:nvSpPr>
        <p:spPr>
          <a:xfrm>
            <a:off x="0" y="11820661"/>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190D4CB5-75B5-B238-4363-A6FD99A2C57A}"/>
              </a:ext>
            </a:extLst>
          </p:cNvPr>
          <p:cNvPicPr>
            <a:picLocks noChangeAspect="1"/>
          </p:cNvPicPr>
          <p:nvPr/>
        </p:nvPicPr>
        <p:blipFill>
          <a:blip r:embed="rId3"/>
          <a:stretch>
            <a:fillRect/>
          </a:stretch>
        </p:blipFill>
        <p:spPr>
          <a:xfrm>
            <a:off x="1135118" y="674846"/>
            <a:ext cx="3749434" cy="1887051"/>
          </a:xfrm>
          <a:prstGeom prst="rect">
            <a:avLst/>
          </a:prstGeom>
        </p:spPr>
      </p:pic>
      <p:pic>
        <p:nvPicPr>
          <p:cNvPr id="3" name="Picture 2">
            <a:extLst>
              <a:ext uri="{FF2B5EF4-FFF2-40B4-BE49-F238E27FC236}">
                <a16:creationId xmlns="" xmlns:a16="http://schemas.microsoft.com/office/drawing/2014/main" id="{17337ABC-1631-82CB-C345-D7C7BE0DD1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145730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3695704782"/>
              </p:ext>
            </p:extLst>
          </p:nvPr>
        </p:nvGraphicFramePr>
        <p:xfrm>
          <a:off x="1135118" y="520262"/>
          <a:ext cx="22528923" cy="10877803"/>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1902096">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MONTSERRAT</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RES-37/MNI</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29972">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chemeClr val="bg1"/>
                          </a:solidFill>
                          <a:uFillTx/>
                          <a:latin typeface="Montserrat" pitchFamily="2" charset="77"/>
                          <a:ea typeface="+mn-ea"/>
                          <a:cs typeface="+mn-cs"/>
                          <a:sym typeface="Proxima Nova"/>
                        </a:rPr>
                        <a:t>Post-COVID Cost Reduction through Energy Efficiency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2039470">
                <a:tc>
                  <a:txBody>
                    <a:bodyPr/>
                    <a:lstStyle/>
                    <a:p>
                      <a:pPr marL="127000" marR="0" indent="0" algn="ctr" defTabSz="825500" rtl="0" latinLnBrk="0">
                        <a:lnSpc>
                          <a:spcPct val="100000"/>
                        </a:lnSpc>
                        <a:spcBef>
                          <a:spcPts val="0"/>
                        </a:spcBef>
                        <a:spcAft>
                          <a:spcPts val="0"/>
                        </a:spcAft>
                        <a:buClrTx/>
                        <a:buSzPct val="100000"/>
                        <a:buFontTx/>
                        <a:buNone/>
                        <a:tabLst/>
                      </a:pPr>
                      <a:endParaRPr lang="en-GB" sz="2800" b="0" i="0" u="none" strike="noStrike" cap="none" spc="0" baseline="0" dirty="0">
                        <a:ln>
                          <a:noFill/>
                        </a:ln>
                        <a:solidFill>
                          <a:schemeClr val="tx1"/>
                        </a:solidFill>
                        <a:uFillTx/>
                        <a:latin typeface="Montserrat" pitchFamily="2" charset="77"/>
                        <a:ea typeface="+mn-ea"/>
                        <a:cs typeface="+mn-cs"/>
                        <a:sym typeface="Proxima Nova"/>
                      </a:endParaRP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€417 683</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0070C0"/>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Government of Montserrat - Energy Department, Ministry of</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Communication, Works, Labour &amp; Energy</a:t>
                      </a: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18970">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15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16/09/2022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15/12/2023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3980029">
                <a:tc gridSpan="3">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rtl="0" latinLnBrk="0">
                        <a:lnSpc>
                          <a:spcPct val="100000"/>
                        </a:lnSpc>
                        <a:spcBef>
                          <a:spcPts val="0"/>
                        </a:spcBef>
                        <a:spcAft>
                          <a:spcPts val="0"/>
                        </a:spcAft>
                        <a:buClrTx/>
                        <a:buSzPct val="100000"/>
                        <a:buFontTx/>
                        <a:buNone/>
                      </a:pPr>
                      <a:r>
                        <a:rPr lang="en-GB" sz="2800" b="0" i="0" u="none" strike="noStrike" cap="none" spc="0" baseline="0" dirty="0">
                          <a:ln>
                            <a:noFill/>
                          </a:ln>
                          <a:solidFill>
                            <a:schemeClr val="tx1"/>
                          </a:solidFill>
                          <a:uFillTx/>
                          <a:latin typeface="Montserrat" pitchFamily="2" charset="77"/>
                          <a:ea typeface="+mn-ea"/>
                          <a:cs typeface="+mn-cs"/>
                        </a:rPr>
                        <a:t>To implement energy efficiency tools and measures for public sector buildings in Montserrat and to strengthen the capacity of the Montserrat government to reduce electricity consumption</a:t>
                      </a:r>
                      <a:endParaRPr lang="en-US" sz="2800" b="0" i="0" u="none" strike="noStrike" cap="none" spc="0" baseline="0" dirty="0">
                        <a:ln>
                          <a:noFill/>
                        </a:ln>
                        <a:solidFill>
                          <a:schemeClr val="tx1"/>
                        </a:solidFill>
                        <a:uFillTx/>
                        <a:latin typeface="Montserrat" pitchFamily="2" charset="77"/>
                        <a:ea typeface="+mn-ea"/>
                        <a:cs typeface="+mn-cs"/>
                      </a:endParaRPr>
                    </a:p>
                    <a:p>
                      <a:pPr lvl="0" algn="ctr">
                        <a:lnSpc>
                          <a:spcPct val="100000"/>
                        </a:lnSpc>
                        <a:spcBef>
                          <a:spcPts val="0"/>
                        </a:spcBef>
                        <a:spcAft>
                          <a:spcPts val="0"/>
                        </a:spcAft>
                        <a:buNone/>
                      </a:pPr>
                      <a:endParaRPr lang="en-US" sz="2800" b="0" i="0" u="none" strike="noStrike" cap="none" spc="0" baseline="0" noProof="0" dirty="0">
                        <a:ln>
                          <a:noFill/>
                        </a:ln>
                        <a:solidFill>
                          <a:schemeClr val="tx1"/>
                        </a:solidFill>
                        <a:uFillTx/>
                        <a:latin typeface="Montserrat" pitchFamily="2" charset="77"/>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p>
                    <a:p>
                      <a:pPr marL="584200" lvl="0" indent="-457200" algn="l">
                        <a:lnSpc>
                          <a:spcPct val="100000"/>
                        </a:lnSpc>
                        <a:spcBef>
                          <a:spcPts val="0"/>
                        </a:spcBef>
                        <a:spcAft>
                          <a:spcPts val="0"/>
                        </a:spcAft>
                        <a:buAutoNum type="arabicPeriod"/>
                      </a:pPr>
                      <a:r>
                        <a:rPr lang="en-GB" sz="2800" b="0" i="0" u="none" strike="noStrike" cap="none" spc="0" baseline="0" noProof="0" dirty="0">
                          <a:ln>
                            <a:noFill/>
                          </a:ln>
                          <a:uFillTx/>
                          <a:latin typeface="Montserrat" pitchFamily="2" charset="77"/>
                        </a:rPr>
                        <a:t>Energy efficiency audits and retrofits of government-owned building </a:t>
                      </a:r>
                    </a:p>
                    <a:p>
                      <a:pPr marL="584200" lvl="0" indent="-457200" algn="l">
                        <a:lnSpc>
                          <a:spcPct val="100000"/>
                        </a:lnSpc>
                        <a:spcBef>
                          <a:spcPts val="0"/>
                        </a:spcBef>
                        <a:spcAft>
                          <a:spcPts val="0"/>
                        </a:spcAft>
                        <a:buAutoNum type="arabicPeriod"/>
                      </a:pPr>
                      <a:r>
                        <a:rPr lang="en-GB" sz="2800" b="0" i="0" u="none" strike="noStrike" cap="none" spc="0" baseline="0" noProof="0" dirty="0">
                          <a:ln>
                            <a:noFill/>
                          </a:ln>
                          <a:uFillTx/>
                          <a:latin typeface="Montserrat" pitchFamily="2" charset="77"/>
                        </a:rPr>
                        <a:t>Training of Energy Department staff and students &amp; public education campaign</a:t>
                      </a:r>
                    </a:p>
                    <a:p>
                      <a:pPr marL="584200" lvl="0" indent="-457200" algn="l">
                        <a:lnSpc>
                          <a:spcPct val="100000"/>
                        </a:lnSpc>
                        <a:spcBef>
                          <a:spcPts val="0"/>
                        </a:spcBef>
                        <a:spcAft>
                          <a:spcPts val="0"/>
                        </a:spcAft>
                        <a:buAutoNum type="arabicPeriod"/>
                      </a:pPr>
                      <a:r>
                        <a:rPr lang="en-GB" sz="2800" b="0" i="0" u="none" strike="noStrike" cap="none" spc="0" baseline="0" noProof="0" dirty="0">
                          <a:ln>
                            <a:noFill/>
                          </a:ln>
                          <a:uFillTx/>
                          <a:latin typeface="Montserrat" pitchFamily="2" charset="77"/>
                        </a:rPr>
                        <a:t>Draft Policy and framework to support the development of a Sustainable Energy/Energy Efficiency financial model and services</a:t>
                      </a: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307266">
                <a:tc gridSpan="3">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National Energy Policy</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 </a:t>
                      </a:r>
                      <a:r>
                        <a:rPr lang="en-GB" sz="2800" dirty="0">
                          <a:latin typeface="Montserrat" pitchFamily="2" charset="77"/>
                        </a:rPr>
                        <a:t>Research, Knowledge and Policy Development</a:t>
                      </a:r>
                      <a:r>
                        <a:rPr lang="en-GB" sz="2800" baseline="0" dirty="0">
                          <a:latin typeface="Montserrat" pitchFamily="2" charset="77"/>
                        </a:rPr>
                        <a:t> /</a:t>
                      </a:r>
                      <a:r>
                        <a:rPr lang="en-GB" sz="2800" b="0" i="0" u="none" strike="noStrike" cap="none" spc="0" baseline="0" dirty="0">
                          <a:ln>
                            <a:noFill/>
                          </a:ln>
                          <a:solidFill>
                            <a:schemeClr val="tx1"/>
                          </a:solidFill>
                          <a:uFillTx/>
                          <a:latin typeface="Montserrat" pitchFamily="2" charset="77"/>
                          <a:ea typeface="+mn-ea"/>
                          <a:cs typeface="+mn-cs"/>
                          <a:sym typeface="Proxima Nova"/>
                        </a:rPr>
                        <a:t> T</a:t>
                      </a:r>
                      <a:r>
                        <a:rPr lang="en-GB" sz="2800" dirty="0">
                          <a:latin typeface="Montserrat" pitchFamily="2" charset="77"/>
                        </a:rPr>
                        <a:t>echnology Integration</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CD683CC2-0A7A-4655-6905-A02F0DE6E8C0}"/>
              </a:ext>
            </a:extLst>
          </p:cNvPr>
          <p:cNvPicPr>
            <a:picLocks noChangeAspect="1"/>
          </p:cNvPicPr>
          <p:nvPr/>
        </p:nvPicPr>
        <p:blipFill>
          <a:blip r:embed="rId3"/>
          <a:stretch>
            <a:fillRect/>
          </a:stretch>
        </p:blipFill>
        <p:spPr>
          <a:xfrm>
            <a:off x="1135118" y="520262"/>
            <a:ext cx="3749435" cy="1877796"/>
          </a:xfrm>
          <a:prstGeom prst="rect">
            <a:avLst/>
          </a:prstGeom>
        </p:spPr>
      </p:pic>
      <p:pic>
        <p:nvPicPr>
          <p:cNvPr id="3" name="Picture 2">
            <a:extLst>
              <a:ext uri="{FF2B5EF4-FFF2-40B4-BE49-F238E27FC236}">
                <a16:creationId xmlns="" xmlns:a16="http://schemas.microsoft.com/office/drawing/2014/main" id="{D4C51FE4-A19F-BA6E-D233-E1A61FC01E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886519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4F405C71-6A89-5F2A-9BB1-D07AE2D2DB83}"/>
              </a:ext>
            </a:extLst>
          </p:cNvPr>
          <p:cNvPicPr>
            <a:picLocks noChangeAspect="1"/>
          </p:cNvPicPr>
          <p:nvPr/>
        </p:nvPicPr>
        <p:blipFill>
          <a:blip r:embed="rId3"/>
          <a:stretch>
            <a:fillRect/>
          </a:stretch>
        </p:blipFill>
        <p:spPr>
          <a:xfrm>
            <a:off x="1135118" y="520262"/>
            <a:ext cx="3749435" cy="1877796"/>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2982078061"/>
              </p:ext>
            </p:extLst>
          </p:nvPr>
        </p:nvGraphicFramePr>
        <p:xfrm>
          <a:off x="1135118" y="520262"/>
          <a:ext cx="22528923" cy="10783578"/>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1927970">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MONTSERRAT</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RES-38/MNI</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796413">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chemeClr val="bg1"/>
                          </a:solidFill>
                          <a:uFillTx/>
                          <a:latin typeface="Montserrat" pitchFamily="2" charset="77"/>
                          <a:ea typeface="+mn-ea"/>
                          <a:cs typeface="+mn-cs"/>
                          <a:sym typeface="Proxima Nova"/>
                        </a:rPr>
                        <a:t>Energy Efficient Lighting and Environmental Friendly Disposal Lighting Disposal on Montserrat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dirty="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indent="0" algn="ctr" defTabSz="825500" rtl="0" latinLnBrk="0">
                        <a:lnSpc>
                          <a:spcPct val="100000"/>
                        </a:lnSpc>
                        <a:spcBef>
                          <a:spcPts val="0"/>
                        </a:spcBef>
                        <a:spcAft>
                          <a:spcPts val="0"/>
                        </a:spcAft>
                        <a:buClrTx/>
                        <a:buSzPct val="100000"/>
                        <a:buFontTx/>
                        <a:buNone/>
                        <a:tabLst/>
                      </a:pPr>
                      <a:endParaRPr lang="en-GB" sz="2800" b="0" i="0" u="none" strike="noStrike" cap="none" spc="0" baseline="0" dirty="0">
                        <a:ln>
                          <a:noFill/>
                        </a:ln>
                        <a:solidFill>
                          <a:schemeClr val="tx1"/>
                        </a:solidFill>
                        <a:uFillTx/>
                        <a:latin typeface="Montserrat" pitchFamily="2" charset="77"/>
                        <a:ea typeface="+mn-ea"/>
                        <a:cs typeface="+mn-cs"/>
                        <a:sym typeface="Proxima Nova"/>
                      </a:endParaRP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€174,668</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0070C0"/>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Government of Montserrat - Energy Department, Ministry of</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Communication, Works, Labour &amp; Energy</a:t>
                      </a: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Duration: 14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10/09/2022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End Date: </a:t>
                      </a:r>
                      <a:r>
                        <a:rPr lang="en-GB" sz="2800" b="0" i="0" u="none" strike="noStrike" cap="none" spc="0" baseline="0" dirty="0">
                          <a:ln>
                            <a:noFill/>
                          </a:ln>
                          <a:solidFill>
                            <a:schemeClr val="tx1"/>
                          </a:solidFill>
                          <a:uFillTx/>
                          <a:latin typeface="Montserrat" pitchFamily="2" charset="77"/>
                          <a:ea typeface="+mn-ea"/>
                          <a:cs typeface="+mn-cs"/>
                          <a:sym typeface="Proxima Nova"/>
                        </a:rPr>
                        <a:t>09/11/2023</a:t>
                      </a:r>
                    </a:p>
                  </a:txBody>
                  <a:tcPr/>
                </a:tc>
                <a:extLst>
                  <a:ext uri="{0D108BD9-81ED-4DB2-BD59-A6C34878D82A}">
                    <a16:rowId xmlns="" xmlns:a16="http://schemas.microsoft.com/office/drawing/2014/main" val="2441054998"/>
                  </a:ext>
                </a:extLst>
              </a:tr>
              <a:tr h="419362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To improve the efficiency of energy consumption among participating residential electricity consumers and to increase the capacity of the public where it pertains to efficient usage of energy</a:t>
                      </a:r>
                    </a:p>
                    <a:p>
                      <a:pPr marL="127000" marR="0" indent="0" algn="ctr" defTabSz="825500" rtl="0" latinLnBrk="0">
                        <a:lnSpc>
                          <a:spcPct val="100000"/>
                        </a:lnSpc>
                        <a:spcBef>
                          <a:spcPts val="0"/>
                        </a:spcBef>
                        <a:spcAft>
                          <a:spcPts val="0"/>
                        </a:spcAft>
                        <a:buClrTx/>
                        <a:buSzPct val="100000"/>
                        <a:buFontTx/>
                        <a:buNone/>
                        <a:tabLst/>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US" sz="2800" b="0" i="0" u="none" strike="noStrike" cap="none" spc="0" baseline="0" noProof="0" dirty="0">
                        <a:ln>
                          <a:noFill/>
                        </a:ln>
                        <a:uFillTx/>
                        <a:latin typeface="Montserrat" pitchFamily="2" charset="77"/>
                      </a:endParaRPr>
                    </a:p>
                    <a:p>
                      <a:pPr marL="584200" marR="0" indent="-457200" algn="l" defTabSz="825500" rtl="0" latinLnBrk="0">
                        <a:lnSpc>
                          <a:spcPct val="100000"/>
                        </a:lnSpc>
                        <a:spcBef>
                          <a:spcPts val="0"/>
                        </a:spcBef>
                        <a:spcAft>
                          <a:spcPts val="0"/>
                        </a:spcAft>
                        <a:buClrTx/>
                        <a:buSzPct val="100000"/>
                        <a:buFontTx/>
                        <a:buAutoNum type="arabicPeriod"/>
                        <a:tabLst/>
                      </a:pPr>
                      <a:r>
                        <a:rPr lang="en-GB" sz="2800" b="0" i="0" u="none" strike="noStrike" cap="none" spc="0" baseline="0" dirty="0">
                          <a:ln>
                            <a:noFill/>
                          </a:ln>
                          <a:solidFill>
                            <a:schemeClr val="tx1"/>
                          </a:solidFill>
                          <a:uFillTx/>
                          <a:latin typeface="Montserrat" pitchFamily="2" charset="77"/>
                          <a:ea typeface="+mn-ea"/>
                          <a:cs typeface="+mn-cs"/>
                          <a:sym typeface="Proxima Nova"/>
                        </a:rPr>
                        <a:t>Collection of baseline data in order to establish light lamp standards in the residential sector</a:t>
                      </a:r>
                    </a:p>
                    <a:p>
                      <a:pPr marL="584200" marR="0" indent="-457200" algn="l" defTabSz="825500" rtl="0" latinLnBrk="0">
                        <a:lnSpc>
                          <a:spcPct val="100000"/>
                        </a:lnSpc>
                        <a:spcBef>
                          <a:spcPts val="0"/>
                        </a:spcBef>
                        <a:spcAft>
                          <a:spcPts val="0"/>
                        </a:spcAft>
                        <a:buClrTx/>
                        <a:buSzPct val="100000"/>
                        <a:buFontTx/>
                        <a:buAutoNum type="arabicPeriod"/>
                        <a:tabLst/>
                      </a:pPr>
                      <a:r>
                        <a:rPr lang="en-GB" sz="2800" b="0" i="0" u="none" strike="noStrike" cap="none" spc="0" baseline="0" dirty="0">
                          <a:ln>
                            <a:noFill/>
                          </a:ln>
                          <a:solidFill>
                            <a:schemeClr val="tx1"/>
                          </a:solidFill>
                          <a:uFillTx/>
                          <a:latin typeface="Montserrat" pitchFamily="2" charset="77"/>
                          <a:ea typeface="+mn-ea"/>
                          <a:cs typeface="+mn-cs"/>
                          <a:sym typeface="Proxima Nova"/>
                        </a:rPr>
                        <a:t>Lamp Exchange Program implemented</a:t>
                      </a:r>
                    </a:p>
                    <a:p>
                      <a:pPr marL="584200" marR="0" indent="-457200" algn="l" defTabSz="825500" rtl="0" latinLnBrk="0">
                        <a:lnSpc>
                          <a:spcPct val="100000"/>
                        </a:lnSpc>
                        <a:spcBef>
                          <a:spcPts val="0"/>
                        </a:spcBef>
                        <a:spcAft>
                          <a:spcPts val="0"/>
                        </a:spcAft>
                        <a:buClrTx/>
                        <a:buSzPct val="100000"/>
                        <a:buFontTx/>
                        <a:buAutoNum type="arabicPeriod"/>
                        <a:tabLst/>
                      </a:pPr>
                      <a:r>
                        <a:rPr lang="en-GB" sz="2800" b="0" i="0" u="none" strike="noStrike" cap="none" spc="0" baseline="0" dirty="0">
                          <a:ln>
                            <a:noFill/>
                          </a:ln>
                          <a:solidFill>
                            <a:schemeClr val="tx1"/>
                          </a:solidFill>
                          <a:uFillTx/>
                          <a:latin typeface="Montserrat" pitchFamily="2" charset="77"/>
                          <a:ea typeface="+mn-ea"/>
                          <a:cs typeface="+mn-cs"/>
                          <a:sym typeface="Proxima Nova"/>
                        </a:rPr>
                        <a:t>Capacity building and training sessions with employees on the environmentally friendly disposal of light lamps developed</a:t>
                      </a:r>
                    </a:p>
                    <a:p>
                      <a:pPr marL="584200" marR="0" indent="-457200" algn="l" defTabSz="825500" rtl="0" latinLnBrk="0">
                        <a:lnSpc>
                          <a:spcPct val="100000"/>
                        </a:lnSpc>
                        <a:spcBef>
                          <a:spcPts val="0"/>
                        </a:spcBef>
                        <a:spcAft>
                          <a:spcPts val="0"/>
                        </a:spcAft>
                        <a:buClrTx/>
                        <a:buSzPct val="100000"/>
                        <a:buFontTx/>
                        <a:buAutoNum type="arabicPeriod"/>
                        <a:tabLst/>
                      </a:pPr>
                      <a:r>
                        <a:rPr lang="en-GB" sz="2800" b="0" i="0" u="none" strike="noStrike" cap="none" spc="0" baseline="0" dirty="0">
                          <a:ln>
                            <a:noFill/>
                          </a:ln>
                          <a:solidFill>
                            <a:schemeClr val="tx1"/>
                          </a:solidFill>
                          <a:uFillTx/>
                          <a:latin typeface="Montserrat" pitchFamily="2" charset="77"/>
                          <a:ea typeface="+mn-ea"/>
                          <a:cs typeface="+mn-cs"/>
                          <a:sym typeface="Proxima Nova"/>
                        </a:rPr>
                        <a:t>Integrated public awareness and communications strategy implemented</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endParaRPr lang="en-GB" sz="24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237981">
                <a:tc gridSpan="3">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Mainstreaming the Energy Transition</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 </a:t>
                      </a:r>
                      <a:r>
                        <a:rPr lang="en-GB" sz="2800" dirty="0">
                          <a:latin typeface="Montserrat" pitchFamily="2" charset="77"/>
                        </a:rPr>
                        <a:t>Education and Awareness Raising</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3" name="Picture 2">
            <a:extLst>
              <a:ext uri="{FF2B5EF4-FFF2-40B4-BE49-F238E27FC236}">
                <a16:creationId xmlns="" xmlns:a16="http://schemas.microsoft.com/office/drawing/2014/main" id="{530841AE-6BCC-AA99-9C42-905F276CA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2382238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3144249893"/>
              </p:ext>
            </p:extLst>
          </p:nvPr>
        </p:nvGraphicFramePr>
        <p:xfrm>
          <a:off x="1083845" y="520262"/>
          <a:ext cx="22580196" cy="11297362"/>
        </p:xfrm>
        <a:graphic>
          <a:graphicData uri="http://schemas.openxmlformats.org/drawingml/2006/table">
            <a:tbl>
              <a:tblPr firstRow="1" bandRow="1">
                <a:tableStyleId>{5940675A-B579-460E-94D1-54222C63F5DA}</a:tableStyleId>
              </a:tblPr>
              <a:tblGrid>
                <a:gridCol w="7526732">
                  <a:extLst>
                    <a:ext uri="{9D8B030D-6E8A-4147-A177-3AD203B41FA5}">
                      <a16:colId xmlns="" xmlns:a16="http://schemas.microsoft.com/office/drawing/2014/main" val="2562560090"/>
                    </a:ext>
                  </a:extLst>
                </a:gridCol>
                <a:gridCol w="7526732">
                  <a:extLst>
                    <a:ext uri="{9D8B030D-6E8A-4147-A177-3AD203B41FA5}">
                      <a16:colId xmlns="" xmlns:a16="http://schemas.microsoft.com/office/drawing/2014/main" val="557443571"/>
                    </a:ext>
                  </a:extLst>
                </a:gridCol>
                <a:gridCol w="7526732">
                  <a:extLst>
                    <a:ext uri="{9D8B030D-6E8A-4147-A177-3AD203B41FA5}">
                      <a16:colId xmlns="" xmlns:a16="http://schemas.microsoft.com/office/drawing/2014/main" val="2601346121"/>
                    </a:ext>
                  </a:extLst>
                </a:gridCol>
              </a:tblGrid>
              <a:tr h="182722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TURKS</a:t>
                      </a:r>
                      <a:r>
                        <a:rPr lang="en-US" sz="4400" baseline="0" dirty="0">
                          <a:latin typeface="Montserrat" pitchFamily="2" charset="77"/>
                        </a:rPr>
                        <a:t> AND CAICOS</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RES-33/TCI</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87095">
                <a:tc gridSpan="3">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chemeClr val="bg1"/>
                          </a:solidFill>
                          <a:uFillTx/>
                          <a:latin typeface="Montserrat" pitchFamily="2" charset="77"/>
                          <a:ea typeface="+mn-ea"/>
                          <a:cs typeface="+mn-cs"/>
                          <a:sym typeface="Proxima Nova"/>
                        </a:rPr>
                        <a:t>Transitioning Towards Green Energy in the Turks and Caicos Islands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1971472">
                <a:tc>
                  <a:txBody>
                    <a:bodyPr/>
                    <a:lstStyle/>
                    <a:p>
                      <a:pPr marL="127000" marR="0" indent="0" algn="ctr" defTabSz="825500" rtl="0" latinLnBrk="0">
                        <a:lnSpc>
                          <a:spcPct val="100000"/>
                        </a:lnSpc>
                        <a:spcBef>
                          <a:spcPts val="0"/>
                        </a:spcBef>
                        <a:spcAft>
                          <a:spcPts val="0"/>
                        </a:spcAft>
                        <a:buClrTx/>
                        <a:buSzPct val="100000"/>
                        <a:buFontTx/>
                        <a:buNone/>
                        <a:tabLst/>
                      </a:pPr>
                      <a:endParaRPr lang="en-GB" sz="2800" b="0" i="0" u="none" strike="noStrike" cap="none" spc="0" baseline="0" dirty="0">
                        <a:ln>
                          <a:noFill/>
                        </a:ln>
                        <a:solidFill>
                          <a:schemeClr val="tx1"/>
                        </a:solidFill>
                        <a:uFillTx/>
                        <a:latin typeface="Montserrat" pitchFamily="2" charset="77"/>
                        <a:ea typeface="+mn-ea"/>
                        <a:cs typeface="+mn-cs"/>
                        <a:sym typeface="Proxima Nova"/>
                      </a:endParaRP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€1,450,326</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0070C0"/>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rtl="0" latinLnBrk="0">
                        <a:lnSpc>
                          <a:spcPct val="100000"/>
                        </a:lnSpc>
                        <a:spcBef>
                          <a:spcPts val="0"/>
                        </a:spcBef>
                        <a:spcAft>
                          <a:spcPts val="0"/>
                        </a:spcAft>
                        <a:buClrTx/>
                        <a:buSzPct val="100000"/>
                        <a:buFontTx/>
                        <a:buNone/>
                      </a:pPr>
                      <a:r>
                        <a:rPr lang="en-GB" sz="2800" b="0" i="0" u="none" strike="noStrike" cap="none" spc="0" baseline="0" dirty="0">
                          <a:ln>
                            <a:noFill/>
                          </a:ln>
                          <a:solidFill>
                            <a:schemeClr val="tx1"/>
                          </a:solidFill>
                          <a:uFillTx/>
                          <a:latin typeface="Montserrat" pitchFamily="2" charset="77"/>
                          <a:ea typeface="+mn-ea"/>
                          <a:cs typeface="+mn-cs"/>
                          <a:sym typeface="Proxima Nova"/>
                        </a:rPr>
                        <a:t>Government of the Turks and Caicos Islands - Energy and Utilities Department, Ministry of Home Affairs, Public Utilities and Transportation</a:t>
                      </a: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671031">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Duration</a:t>
                      </a:r>
                      <a:r>
                        <a:rPr lang="en-US" sz="2800" b="0" i="0" u="none" strike="noStrike" cap="none" spc="0" baseline="0" dirty="0">
                          <a:ln>
                            <a:noFill/>
                          </a:ln>
                          <a:solidFill>
                            <a:schemeClr val="tx1"/>
                          </a:solidFill>
                          <a:uFillTx/>
                          <a:latin typeface="Montserrat" pitchFamily="2" charset="77"/>
                          <a:ea typeface="+mn-ea"/>
                          <a:cs typeface="+mn-cs"/>
                        </a:rPr>
                        <a:t>: 14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Start Date</a:t>
                      </a:r>
                      <a:r>
                        <a:rPr lang="en-US" sz="2800" b="0" i="0" u="none" strike="noStrike" cap="none" spc="0" baseline="0" dirty="0">
                          <a:ln>
                            <a:noFill/>
                          </a:ln>
                          <a:solidFill>
                            <a:schemeClr val="tx1"/>
                          </a:solidFill>
                          <a:uFillTx/>
                          <a:latin typeface="Montserrat" pitchFamily="2" charset="77"/>
                          <a:ea typeface="+mn-ea"/>
                          <a:cs typeface="+mn-cs"/>
                        </a:rPr>
                        <a:t>: 25/05/2022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End Date</a:t>
                      </a:r>
                      <a:r>
                        <a:rPr lang="en-US" sz="2800" b="0" i="0" u="none" strike="noStrike" cap="none" spc="0" baseline="0" dirty="0">
                          <a:ln>
                            <a:noFill/>
                          </a:ln>
                          <a:solidFill>
                            <a:schemeClr val="tx1"/>
                          </a:solidFill>
                          <a:uFillTx/>
                          <a:latin typeface="Montserrat" pitchFamily="2" charset="77"/>
                          <a:ea typeface="+mn-ea"/>
                          <a:cs typeface="+mn-cs"/>
                        </a:rPr>
                        <a:t>: 24/07/2023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3945868">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a:lnSpc>
                          <a:spcPct val="100000"/>
                        </a:lnSpc>
                        <a:spcBef>
                          <a:spcPts val="0"/>
                        </a:spcBef>
                        <a:spcAft>
                          <a:spcPts val="0"/>
                        </a:spcAft>
                        <a:buClrTx/>
                        <a:buFontTx/>
                        <a:buNone/>
                      </a:pPr>
                      <a:r>
                        <a:rPr lang="en-GB" sz="2800" b="0" i="0" u="none" strike="noStrike" cap="none" spc="0" baseline="0" dirty="0">
                          <a:ln>
                            <a:noFill/>
                          </a:ln>
                          <a:solidFill>
                            <a:schemeClr val="tx1"/>
                          </a:solidFill>
                          <a:uFillTx/>
                          <a:latin typeface="Montserrat" pitchFamily="2" charset="77"/>
                          <a:ea typeface="+mn-ea"/>
                          <a:cs typeface="+mn-cs"/>
                        </a:rPr>
                        <a:t>To contribute to the </a:t>
                      </a:r>
                      <a:r>
                        <a:rPr lang="en-GB" sz="2800" b="0" i="0" u="none" strike="noStrike" cap="none" spc="0" baseline="0" dirty="0">
                          <a:ln>
                            <a:noFill/>
                          </a:ln>
                          <a:solidFill>
                            <a:schemeClr val="tx1"/>
                          </a:solidFill>
                          <a:uFillTx/>
                          <a:latin typeface="Montserrat" pitchFamily="2" charset="77"/>
                          <a:ea typeface="+mn-ea"/>
                          <a:cs typeface="+mn-cs"/>
                          <a:sym typeface="Proxima Nova"/>
                        </a:rPr>
                        <a:t>strengthened capacity of the TCI for sustainable energy transition</a:t>
                      </a:r>
                      <a:endParaRPr lang="en-GB" sz="2800" b="0" i="0" u="none" strike="noStrike" cap="none" spc="0" baseline="0" dirty="0">
                        <a:ln>
                          <a:noFill/>
                        </a:ln>
                        <a:solidFill>
                          <a:schemeClr val="tx1"/>
                        </a:solidFill>
                        <a:uFillTx/>
                        <a:latin typeface="Montserrat" pitchFamily="2" charset="77"/>
                        <a:ea typeface="+mn-ea"/>
                        <a:cs typeface="+mn-cs"/>
                      </a:endParaRPr>
                    </a:p>
                    <a:p>
                      <a:pPr marL="127000" marR="0" lvl="0" indent="0" algn="ctr">
                        <a:lnSpc>
                          <a:spcPct val="100000"/>
                        </a:lnSpc>
                        <a:spcBef>
                          <a:spcPts val="0"/>
                        </a:spcBef>
                        <a:spcAft>
                          <a:spcPts val="0"/>
                        </a:spcAft>
                        <a:buClrTx/>
                        <a:buFontTx/>
                        <a:buNone/>
                      </a:pPr>
                      <a:endParaRPr lang="en-US" sz="2800" b="0" i="0" u="none" strike="noStrike" cap="none" spc="0" baseline="0" dirty="0">
                        <a:ln>
                          <a:noFill/>
                        </a:ln>
                        <a:solidFill>
                          <a:schemeClr val="tx1"/>
                        </a:solidFill>
                        <a:uFillTx/>
                        <a:latin typeface="Montserrat" pitchFamily="2" charset="77"/>
                        <a:ea typeface="+mn-ea"/>
                        <a:cs typeface="+mn-cs"/>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p>
                    <a:p>
                      <a:pPr marL="584200" lvl="0" indent="-457200" algn="l">
                        <a:lnSpc>
                          <a:spcPct val="100000"/>
                        </a:lnSpc>
                        <a:spcBef>
                          <a:spcPts val="0"/>
                        </a:spcBef>
                        <a:spcAft>
                          <a:spcPts val="0"/>
                        </a:spcAft>
                        <a:buAutoNum type="arabicPeriod"/>
                      </a:pPr>
                      <a:r>
                        <a:rPr lang="en-GB" sz="2800" b="0" i="0" u="none" strike="noStrike" cap="none" spc="0" baseline="0" noProof="0" dirty="0">
                          <a:ln>
                            <a:noFill/>
                          </a:ln>
                          <a:uFillTx/>
                          <a:latin typeface="Montserrat" pitchFamily="2" charset="77"/>
                        </a:rPr>
                        <a:t>Government-owned critical facilities retrofits and installation of solar streetlights </a:t>
                      </a:r>
                    </a:p>
                    <a:p>
                      <a:pPr marL="584200" lvl="0" indent="-457200" algn="l">
                        <a:lnSpc>
                          <a:spcPct val="100000"/>
                        </a:lnSpc>
                        <a:spcBef>
                          <a:spcPts val="0"/>
                        </a:spcBef>
                        <a:spcAft>
                          <a:spcPts val="0"/>
                        </a:spcAft>
                        <a:buAutoNum type="arabicPeriod"/>
                      </a:pPr>
                      <a:r>
                        <a:rPr lang="en-GB" sz="2800" b="0" i="0" u="none" strike="noStrike" cap="none" spc="0" baseline="0" noProof="0" dirty="0">
                          <a:ln>
                            <a:noFill/>
                          </a:ln>
                          <a:uFillTx/>
                          <a:latin typeface="Montserrat" pitchFamily="2" charset="77"/>
                        </a:rPr>
                        <a:t>Existing legislation and regulatory frameworks reviewed to enable the energy transition </a:t>
                      </a:r>
                    </a:p>
                    <a:p>
                      <a:pPr marL="584200" lvl="0" indent="-457200" algn="l">
                        <a:lnSpc>
                          <a:spcPct val="100000"/>
                        </a:lnSpc>
                        <a:spcBef>
                          <a:spcPts val="0"/>
                        </a:spcBef>
                        <a:spcAft>
                          <a:spcPts val="0"/>
                        </a:spcAft>
                        <a:buAutoNum type="arabicPeriod"/>
                      </a:pPr>
                      <a:r>
                        <a:rPr lang="en-GB" sz="2800" b="0" i="0" u="none" strike="noStrike" cap="none" spc="0" baseline="0" noProof="0" dirty="0">
                          <a:ln>
                            <a:noFill/>
                          </a:ln>
                          <a:uFillTx/>
                          <a:latin typeface="Montserrat" pitchFamily="2" charset="77"/>
                        </a:rPr>
                        <a:t>Communications and visibility plan developed and implemented </a:t>
                      </a:r>
                    </a:p>
                    <a:p>
                      <a:pPr marL="584200" lvl="0" indent="-457200" algn="l">
                        <a:lnSpc>
                          <a:spcPct val="100000"/>
                        </a:lnSpc>
                        <a:spcBef>
                          <a:spcPts val="0"/>
                        </a:spcBef>
                        <a:spcAft>
                          <a:spcPts val="0"/>
                        </a:spcAft>
                        <a:buAutoNum type="arabicPeriod"/>
                      </a:pPr>
                      <a:r>
                        <a:rPr lang="en-GB" sz="2800" b="0" i="0" u="none" strike="noStrike" cap="none" spc="0" baseline="0" noProof="0" dirty="0">
                          <a:ln>
                            <a:noFill/>
                          </a:ln>
                          <a:uFillTx/>
                          <a:latin typeface="Montserrat" pitchFamily="2" charset="77"/>
                        </a:rPr>
                        <a:t>Institutional capacity building programmes developed and implemented</a:t>
                      </a:r>
                      <a:endParaRPr lang="en-US" sz="2800" b="0" i="0" u="none" strike="noStrike" cap="none" spc="0" baseline="0" noProof="0" dirty="0">
                        <a:ln>
                          <a:noFill/>
                        </a:ln>
                        <a:uFillTx/>
                        <a:latin typeface="Montserrat" pitchFamily="2" charset="77"/>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641106">
                <a:tc gridSpan="3">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National energy policies</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 </a:t>
                      </a:r>
                      <a:r>
                        <a:rPr lang="en-GB" sz="2800" dirty="0">
                          <a:latin typeface="Montserrat" pitchFamily="2" charset="77"/>
                        </a:rPr>
                        <a:t>Technology Integration</a:t>
                      </a:r>
                    </a:p>
                    <a:p>
                      <a:pPr marL="127000" marR="0" indent="0" algn="ctr" rtl="0" latinLnBrk="0">
                        <a:lnSpc>
                          <a:spcPct val="100000"/>
                        </a:lnSpc>
                        <a:spcBef>
                          <a:spcPts val="0"/>
                        </a:spcBef>
                        <a:spcAft>
                          <a:spcPts val="0"/>
                        </a:spcAft>
                        <a:buClrTx/>
                        <a:buSzPct val="100000"/>
                        <a:buFontTx/>
                        <a:buNone/>
                      </a:pPr>
                      <a:r>
                        <a:rPr lang="fr-FR" sz="2800" b="0" i="0" u="none" strike="noStrike" cap="none" spc="0" baseline="0" dirty="0">
                          <a:ln>
                            <a:noFill/>
                          </a:ln>
                          <a:solidFill>
                            <a:schemeClr val="tx1"/>
                          </a:solidFill>
                          <a:uFillTx/>
                          <a:latin typeface="Montserrat" pitchFamily="2" charset="77"/>
                          <a:ea typeface="+mn-ea"/>
                          <a:cs typeface="+mn-cs"/>
                          <a:sym typeface="Proxima Nova"/>
                        </a:rPr>
                        <a:t>NCE </a:t>
                      </a:r>
                      <a:r>
                        <a:rPr lang="fr-FR" sz="2800" b="0" i="0" u="none" strike="noStrike" cap="none" spc="0" baseline="0" dirty="0" err="1">
                          <a:ln>
                            <a:noFill/>
                          </a:ln>
                          <a:solidFill>
                            <a:schemeClr val="tx1"/>
                          </a:solidFill>
                          <a:uFillTx/>
                          <a:latin typeface="Montserrat" pitchFamily="2" charset="77"/>
                          <a:ea typeface="+mn-ea"/>
                          <a:cs typeface="+mn-cs"/>
                          <a:sym typeface="Proxima Nova"/>
                        </a:rPr>
                        <a:t>requested</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Graphic 1">
            <a:extLst>
              <a:ext uri="{FF2B5EF4-FFF2-40B4-BE49-F238E27FC236}">
                <a16:creationId xmlns="" xmlns:a16="http://schemas.microsoft.com/office/drawing/2014/main" id="{A3030036-CA8D-4FAD-9948-F58C72454EC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83845" y="410797"/>
            <a:ext cx="3753852" cy="1876927"/>
          </a:xfrm>
          <a:prstGeom prst="rect">
            <a:avLst/>
          </a:prstGeom>
        </p:spPr>
      </p:pic>
      <p:pic>
        <p:nvPicPr>
          <p:cNvPr id="3" name="Picture 2">
            <a:extLst>
              <a:ext uri="{FF2B5EF4-FFF2-40B4-BE49-F238E27FC236}">
                <a16:creationId xmlns="" xmlns:a16="http://schemas.microsoft.com/office/drawing/2014/main" id="{C912FB8D-7D87-B939-154E-CD1FC1B48C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277627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F1A4B"/>
        </a:solidFill>
        <a:effectLst/>
      </p:bgPr>
    </p:bg>
    <p:spTree>
      <p:nvGrpSpPr>
        <p:cNvPr id="1" name=""/>
        <p:cNvGrpSpPr/>
        <p:nvPr/>
      </p:nvGrpSpPr>
      <p:grpSpPr>
        <a:xfrm>
          <a:off x="0" y="0"/>
          <a:ext cx="0" cy="0"/>
          <a:chOff x="0" y="0"/>
          <a:chExt cx="0" cy="0"/>
        </a:xfrm>
      </p:grpSpPr>
      <p:pic>
        <p:nvPicPr>
          <p:cNvPr id="83" name="Picture 83">
            <a:extLst>
              <a:ext uri="{FF2B5EF4-FFF2-40B4-BE49-F238E27FC236}">
                <a16:creationId xmlns="" xmlns:a16="http://schemas.microsoft.com/office/drawing/2014/main" id="{B816B6D0-937F-4ECA-AB5A-B2BF519301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07851" y="4162687"/>
            <a:ext cx="5968302" cy="2238114"/>
          </a:xfrm>
          <a:prstGeom prst="rect">
            <a:avLst/>
          </a:prstGeom>
        </p:spPr>
      </p:pic>
      <p:pic>
        <p:nvPicPr>
          <p:cNvPr id="2" name="Picture 46" descr="Text&#10;&#10;Description automatically generated">
            <a:extLst>
              <a:ext uri="{FF2B5EF4-FFF2-40B4-BE49-F238E27FC236}">
                <a16:creationId xmlns="" xmlns:a16="http://schemas.microsoft.com/office/drawing/2014/main" id="{AB1EAB59-5AF7-CE9D-C929-16FDD946B701}"/>
              </a:ext>
            </a:extLst>
          </p:cNvPr>
          <p:cNvPicPr>
            <a:picLocks noChangeAspect="1"/>
          </p:cNvPicPr>
          <p:nvPr/>
        </p:nvPicPr>
        <p:blipFill>
          <a:blip r:embed="rId4"/>
          <a:stretch>
            <a:fillRect/>
          </a:stretch>
        </p:blipFill>
        <p:spPr>
          <a:xfrm>
            <a:off x="9907" y="12162055"/>
            <a:ext cx="24376435" cy="1545336"/>
          </a:xfrm>
          <a:prstGeom prst="rect">
            <a:avLst/>
          </a:prstGeom>
        </p:spPr>
      </p:pic>
      <p:pic>
        <p:nvPicPr>
          <p:cNvPr id="3" name="Picture 2">
            <a:extLst>
              <a:ext uri="{FF2B5EF4-FFF2-40B4-BE49-F238E27FC236}">
                <a16:creationId xmlns="" xmlns:a16="http://schemas.microsoft.com/office/drawing/2014/main" id="{A319DDFC-166C-61C9-4801-5FD0BBE78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
        <p:nvSpPr>
          <p:cNvPr id="4" name="ZoneTexte 3"/>
          <p:cNvSpPr txBox="1"/>
          <p:nvPr/>
        </p:nvSpPr>
        <p:spPr>
          <a:xfrm>
            <a:off x="9207851" y="6400801"/>
            <a:ext cx="6682153" cy="707886"/>
          </a:xfrm>
          <a:prstGeom prst="rect">
            <a:avLst/>
          </a:prstGeom>
          <a:noFill/>
        </p:spPr>
        <p:txBody>
          <a:bodyPr wrap="square" rtlCol="0">
            <a:spAutoFit/>
          </a:bodyPr>
          <a:lstStyle/>
          <a:p>
            <a:r>
              <a:rPr lang="en-GB" sz="4000" b="1" i="1" dirty="0">
                <a:solidFill>
                  <a:schemeClr val="bg1"/>
                </a:solidFill>
                <a:latin typeface="Montserrat"/>
              </a:rPr>
              <a:t>Project fiches per OCT</a:t>
            </a:r>
          </a:p>
        </p:txBody>
      </p:sp>
    </p:spTree>
    <p:extLst>
      <p:ext uri="{BB962C8B-B14F-4D97-AF65-F5344CB8AC3E}">
        <p14:creationId xmlns:p14="http://schemas.microsoft.com/office/powerpoint/2010/main" val="1696430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63AF"/>
        </a:solidFill>
        <a:effectLst/>
      </p:bgPr>
    </p:bg>
    <p:spTree>
      <p:nvGrpSpPr>
        <p:cNvPr id="1" name=""/>
        <p:cNvGrpSpPr/>
        <p:nvPr/>
      </p:nvGrpSpPr>
      <p:grpSpPr>
        <a:xfrm>
          <a:off x="0" y="0"/>
          <a:ext cx="0" cy="0"/>
          <a:chOff x="0" y="0"/>
          <a:chExt cx="0" cy="0"/>
        </a:xfrm>
      </p:grpSpPr>
      <p:pic>
        <p:nvPicPr>
          <p:cNvPr id="83" name="Picture 83">
            <a:extLst>
              <a:ext uri="{FF2B5EF4-FFF2-40B4-BE49-F238E27FC236}">
                <a16:creationId xmlns="" xmlns:a16="http://schemas.microsoft.com/office/drawing/2014/main" id="{B816B6D0-937F-4ECA-AB5A-B2BF519301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07851" y="4162687"/>
            <a:ext cx="5968302" cy="2238114"/>
          </a:xfrm>
          <a:prstGeom prst="rect">
            <a:avLst/>
          </a:prstGeom>
        </p:spPr>
      </p:pic>
      <p:pic>
        <p:nvPicPr>
          <p:cNvPr id="2" name="Picture 46" descr="Text&#10;&#10;Description automatically generated">
            <a:extLst>
              <a:ext uri="{FF2B5EF4-FFF2-40B4-BE49-F238E27FC236}">
                <a16:creationId xmlns="" xmlns:a16="http://schemas.microsoft.com/office/drawing/2014/main" id="{AB1EAB59-5AF7-CE9D-C929-16FDD946B701}"/>
              </a:ext>
            </a:extLst>
          </p:cNvPr>
          <p:cNvPicPr>
            <a:picLocks noChangeAspect="1"/>
          </p:cNvPicPr>
          <p:nvPr/>
        </p:nvPicPr>
        <p:blipFill>
          <a:blip r:embed="rId4"/>
          <a:stretch>
            <a:fillRect/>
          </a:stretch>
        </p:blipFill>
        <p:spPr>
          <a:xfrm>
            <a:off x="9906" y="12162055"/>
            <a:ext cx="24379180" cy="1545510"/>
          </a:xfrm>
          <a:prstGeom prst="rect">
            <a:avLst/>
          </a:prstGeom>
        </p:spPr>
      </p:pic>
      <p:pic>
        <p:nvPicPr>
          <p:cNvPr id="3" name="Picture 2">
            <a:extLst>
              <a:ext uri="{FF2B5EF4-FFF2-40B4-BE49-F238E27FC236}">
                <a16:creationId xmlns="" xmlns:a16="http://schemas.microsoft.com/office/drawing/2014/main" id="{6345A3DD-5A3A-556F-F506-5D93EF988D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
        <p:nvSpPr>
          <p:cNvPr id="6" name="ZoneTexte 5"/>
          <p:cNvSpPr txBox="1"/>
          <p:nvPr/>
        </p:nvSpPr>
        <p:spPr>
          <a:xfrm>
            <a:off x="9207851" y="6445405"/>
            <a:ext cx="8247184" cy="707886"/>
          </a:xfrm>
          <a:prstGeom prst="rect">
            <a:avLst/>
          </a:prstGeom>
          <a:noFill/>
        </p:spPr>
        <p:txBody>
          <a:bodyPr wrap="square" rtlCol="0">
            <a:spAutoFit/>
          </a:bodyPr>
          <a:lstStyle/>
          <a:p>
            <a:r>
              <a:rPr lang="en-GB" sz="4000" b="1" i="1" dirty="0">
                <a:solidFill>
                  <a:schemeClr val="bg1"/>
                </a:solidFill>
                <a:latin typeface="Montserrat"/>
              </a:rPr>
              <a:t>Project fiches at regional level</a:t>
            </a:r>
          </a:p>
        </p:txBody>
      </p:sp>
    </p:spTree>
    <p:extLst>
      <p:ext uri="{BB962C8B-B14F-4D97-AF65-F5344CB8AC3E}">
        <p14:creationId xmlns:p14="http://schemas.microsoft.com/office/powerpoint/2010/main" val="3095287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aphicFrame>
        <p:nvGraphicFramePr>
          <p:cNvPr id="10"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2748837744"/>
              </p:ext>
            </p:extLst>
          </p:nvPr>
        </p:nvGraphicFramePr>
        <p:xfrm>
          <a:off x="1083845" y="1219035"/>
          <a:ext cx="22528923" cy="10947700"/>
        </p:xfrm>
        <a:graphic>
          <a:graphicData uri="http://schemas.openxmlformats.org/drawingml/2006/table">
            <a:tbl>
              <a:tblPr firstRow="1" bandRow="1">
                <a:tableStyleId>{5940675A-B579-460E-94D1-54222C63F5DA}</a:tableStyleId>
              </a:tblPr>
              <a:tblGrid>
                <a:gridCol w="3551217">
                  <a:extLst>
                    <a:ext uri="{9D8B030D-6E8A-4147-A177-3AD203B41FA5}">
                      <a16:colId xmlns="" xmlns:a16="http://schemas.microsoft.com/office/drawing/2014/main" val="2562560090"/>
                    </a:ext>
                  </a:extLst>
                </a:gridCol>
                <a:gridCol w="3958424">
                  <a:extLst>
                    <a:ext uri="{9D8B030D-6E8A-4147-A177-3AD203B41FA5}">
                      <a16:colId xmlns="" xmlns:a16="http://schemas.microsoft.com/office/drawing/2014/main" val="20001"/>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046179">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127000" indent="0" algn="ctr">
                        <a:buNone/>
                      </a:pPr>
                      <a:endParaRPr lang="en-US" sz="4400" dirty="0">
                        <a:latin typeface="Montserrat" pitchFamily="2" charset="77"/>
                      </a:endParaRPr>
                    </a:p>
                    <a:p>
                      <a:pPr marL="127000" indent="0" algn="ctr">
                        <a:buNone/>
                      </a:pPr>
                      <a:r>
                        <a:rPr lang="en-US" sz="4400" dirty="0">
                          <a:latin typeface="Montserrat" pitchFamily="2" charset="77"/>
                        </a:rPr>
                        <a:t>REGIONAL</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3600" b="0" i="0" u="none" strike="noStrike" cap="none" spc="0" baseline="0" dirty="0">
                          <a:ln>
                            <a:noFill/>
                          </a:ln>
                          <a:solidFill>
                            <a:schemeClr val="tx1"/>
                          </a:solidFill>
                          <a:uFillTx/>
                          <a:latin typeface="Montserrat"/>
                          <a:ea typeface="+mn-ea"/>
                          <a:cs typeface="+mn-cs"/>
                          <a:sym typeface="Proxima Nova"/>
                        </a:rPr>
                        <a:t>Anguilla,</a:t>
                      </a:r>
                      <a:r>
                        <a:rPr lang="en-US" sz="3600" dirty="0">
                          <a:solidFill>
                            <a:schemeClr val="tx1"/>
                          </a:solidFill>
                          <a:latin typeface="Montserrat"/>
                        </a:rPr>
                        <a:t> British Virgin Islands, Cayman</a:t>
                      </a:r>
                      <a:r>
                        <a:rPr lang="en-US" sz="3600" baseline="0" dirty="0">
                          <a:solidFill>
                            <a:schemeClr val="tx1"/>
                          </a:solidFill>
                          <a:latin typeface="Montserrat"/>
                        </a:rPr>
                        <a:t> Islands, Montserrat, Turks and Caicos Islands, </a:t>
                      </a:r>
                      <a:r>
                        <a:rPr lang="en-US" sz="3600" baseline="0" dirty="0" err="1">
                          <a:solidFill>
                            <a:schemeClr val="tx1"/>
                          </a:solidFill>
                          <a:latin typeface="Montserrat"/>
                        </a:rPr>
                        <a:t>Sint</a:t>
                      </a:r>
                      <a:r>
                        <a:rPr lang="en-US" sz="3600" baseline="0" dirty="0">
                          <a:solidFill>
                            <a:schemeClr val="tx1"/>
                          </a:solidFill>
                          <a:latin typeface="Montserrat"/>
                        </a:rPr>
                        <a:t> Maarten</a:t>
                      </a:r>
                      <a:endParaRPr lang="en-US" sz="4400" dirty="0">
                        <a:solidFill>
                          <a:srgbClr val="FF0000"/>
                        </a:solidFill>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27000" indent="0" algn="ctr">
                        <a:buNone/>
                      </a:pPr>
                      <a:endParaRPr lang="en-US" sz="4400" dirty="0">
                        <a:solidFill>
                          <a:srgbClr val="FF0000"/>
                        </a:solidFill>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CVD-FCL-01/REG</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51374">
                <a:tc gridSpan="4">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chemeClr val="bg1"/>
                          </a:solidFill>
                          <a:uFillTx/>
                          <a:latin typeface="Montserrat" pitchFamily="2" charset="77"/>
                          <a:ea typeface="+mn-ea"/>
                          <a:cs typeface="+mn-cs"/>
                          <a:sym typeface="Proxima Nova"/>
                        </a:rPr>
                        <a:t>Overcoming Disruptions in times of Crisis - Weathering Social and Financial Impact of COVID19 on the Electricity Sector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GB"/>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1081953">
                <a:tc gridSpan="2">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€ 467,715</a:t>
                      </a:r>
                    </a:p>
                  </a:txBody>
                  <a:tcPr>
                    <a:lnT w="12700" cap="flat" cmpd="sng" algn="ctr">
                      <a:solidFill>
                        <a:schemeClr val="tx1"/>
                      </a:solidFill>
                      <a:prstDash val="solid"/>
                      <a:round/>
                      <a:headEnd type="none" w="med" len="med"/>
                      <a:tailEnd type="none" w="med" len="med"/>
                    </a:lnT>
                  </a:tcPr>
                </a:tc>
                <a:tc hMerge="1">
                  <a:txBody>
                    <a:bodyPr/>
                    <a:lstStyle/>
                    <a:p>
                      <a:endParaRPr lang="en-GB"/>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0070C0"/>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Caribbean Electric Utility Services Corporation (CARILEC)</a:t>
                      </a: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35515">
                <a:tc gridSpan="2">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18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endParaRPr lang="en-GB"/>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18/01/2022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17/07/2023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3987771">
                <a:tc gridSpan="4">
                  <a:txBody>
                    <a:bodyPr/>
                    <a:lstStyle/>
                    <a:p>
                      <a:pPr marL="127000" marR="0" indent="0" algn="ctr" defTabSz="825500" rtl="0" latinLnBrk="0">
                        <a:lnSpc>
                          <a:spcPct val="100000"/>
                        </a:lnSpc>
                        <a:spcBef>
                          <a:spcPts val="0"/>
                        </a:spcBef>
                        <a:spcAft>
                          <a:spcPts val="0"/>
                        </a:spcAft>
                        <a:buClrTx/>
                        <a:buSzPct val="100000"/>
                        <a:buFontTx/>
                        <a:buNone/>
                        <a:tabLst/>
                      </a:pPr>
                      <a:r>
                        <a:rPr lang="en-US" sz="2800" dirty="0">
                          <a:latin typeface="Montserrat" pitchFamily="2" charset="77"/>
                        </a:rPr>
                        <a:t>PURPOSE:</a:t>
                      </a:r>
                    </a:p>
                    <a:p>
                      <a:pPr marL="127000" marR="0" indent="0" algn="ctr" defTabSz="825500" rtl="0" latinLnBrk="0">
                        <a:lnSpc>
                          <a:spcPct val="100000"/>
                        </a:lnSpc>
                        <a:spcBef>
                          <a:spcPts val="0"/>
                        </a:spcBef>
                        <a:spcAft>
                          <a:spcPts val="0"/>
                        </a:spcAft>
                        <a:buClrTx/>
                        <a:buSzPct val="100000"/>
                        <a:buFontTx/>
                        <a:buNone/>
                        <a:tabLst/>
                      </a:pPr>
                      <a:r>
                        <a:rPr lang="en-GB" sz="2800" dirty="0">
                          <a:latin typeface="Montserrat" pitchFamily="2" charset="77"/>
                        </a:rPr>
                        <a:t>To contribute to strengthen economic resilience of electricity</a:t>
                      </a:r>
                      <a:r>
                        <a:rPr lang="en-GB" sz="2800" baseline="0" dirty="0">
                          <a:latin typeface="Montserrat" pitchFamily="2" charset="77"/>
                        </a:rPr>
                        <a:t> </a:t>
                      </a:r>
                      <a:r>
                        <a:rPr lang="en-GB" sz="2800" dirty="0">
                          <a:latin typeface="Montserrat" pitchFamily="2" charset="77"/>
                        </a:rPr>
                        <a:t>consumers and the local</a:t>
                      </a:r>
                      <a:r>
                        <a:rPr lang="en-GB" sz="2800" baseline="0" dirty="0">
                          <a:latin typeface="Montserrat" pitchFamily="2" charset="77"/>
                        </a:rPr>
                        <a:t> workforce </a:t>
                      </a:r>
                      <a:r>
                        <a:rPr lang="en-GB" sz="2800" dirty="0">
                          <a:latin typeface="Montserrat" pitchFamily="2" charset="77"/>
                        </a:rPr>
                        <a:t>and to reduce financial vulnerability of the electricity sector </a:t>
                      </a:r>
                    </a:p>
                    <a:p>
                      <a:pPr marL="127000" marR="0" indent="0" algn="ctr" defTabSz="825500" rtl="0" latinLnBrk="0">
                        <a:lnSpc>
                          <a:spcPct val="100000"/>
                        </a:lnSpc>
                        <a:spcBef>
                          <a:spcPts val="0"/>
                        </a:spcBef>
                        <a:spcAft>
                          <a:spcPts val="0"/>
                        </a:spcAft>
                        <a:buClrTx/>
                        <a:buSzPct val="100000"/>
                        <a:buFontTx/>
                        <a:buNone/>
                        <a:tabLst/>
                      </a:pPr>
                      <a:endParaRPr lang="en-US" sz="2800" dirty="0">
                        <a:latin typeface="Montserrat" pitchFamily="2" charset="77"/>
                      </a:endParaRPr>
                    </a:p>
                    <a:p>
                      <a:pPr marL="127000" marR="0" indent="0" algn="ctr" defTabSz="825500" rtl="0" latinLnBrk="0">
                        <a:lnSpc>
                          <a:spcPct val="100000"/>
                        </a:lnSpc>
                        <a:spcBef>
                          <a:spcPts val="0"/>
                        </a:spcBef>
                        <a:spcAft>
                          <a:spcPts val="0"/>
                        </a:spcAft>
                        <a:buClrTx/>
                        <a:buSzPct val="100000"/>
                        <a:buFontTx/>
                        <a:buNone/>
                        <a:tabLst/>
                      </a:pPr>
                      <a:r>
                        <a:rPr lang="en-US" sz="2800" dirty="0">
                          <a:latin typeface="Montserrat" pitchFamily="2" charset="77"/>
                        </a:rPr>
                        <a:t>TO</a:t>
                      </a:r>
                      <a:r>
                        <a:rPr lang="en-US" sz="2800" baseline="0" dirty="0">
                          <a:latin typeface="Montserrat" pitchFamily="2" charset="77"/>
                        </a:rPr>
                        <a:t> ACHIEVE :</a:t>
                      </a:r>
                    </a:p>
                    <a:p>
                      <a:pPr marL="584200" marR="0" indent="-457200" algn="l" defTabSz="825500" rtl="0" latinLnBrk="0">
                        <a:lnSpc>
                          <a:spcPct val="100000"/>
                        </a:lnSpc>
                        <a:spcBef>
                          <a:spcPts val="0"/>
                        </a:spcBef>
                        <a:spcAft>
                          <a:spcPts val="0"/>
                        </a:spcAft>
                        <a:buClrTx/>
                        <a:buSzPct val="100000"/>
                        <a:buFontTx/>
                        <a:buAutoNum type="arabicPeriod"/>
                        <a:tabLst/>
                      </a:pPr>
                      <a:r>
                        <a:rPr lang="en-GB" sz="2800" dirty="0">
                          <a:latin typeface="Montserrat" pitchFamily="2" charset="77"/>
                        </a:rPr>
                        <a:t>Regional public education and awareness-raising programme and e-learning</a:t>
                      </a:r>
                      <a:r>
                        <a:rPr lang="en-GB" sz="2800" baseline="0" dirty="0">
                          <a:latin typeface="Montserrat" pitchFamily="2" charset="77"/>
                        </a:rPr>
                        <a:t> platform </a:t>
                      </a:r>
                      <a:r>
                        <a:rPr lang="en-GB" sz="2800" dirty="0">
                          <a:latin typeface="Montserrat" pitchFamily="2" charset="77"/>
                        </a:rPr>
                        <a:t>for energy conservation measures in households </a:t>
                      </a:r>
                    </a:p>
                    <a:p>
                      <a:pPr marL="584200" marR="0" indent="-457200" algn="l" defTabSz="825500" rtl="0" latinLnBrk="0">
                        <a:lnSpc>
                          <a:spcPct val="100000"/>
                        </a:lnSpc>
                        <a:spcBef>
                          <a:spcPts val="0"/>
                        </a:spcBef>
                        <a:spcAft>
                          <a:spcPts val="0"/>
                        </a:spcAft>
                        <a:buClrTx/>
                        <a:buSzPct val="100000"/>
                        <a:buFontTx/>
                        <a:buAutoNum type="arabicPeriod"/>
                        <a:tabLst/>
                      </a:pPr>
                      <a:r>
                        <a:rPr lang="en-GB" sz="2800" dirty="0">
                          <a:latin typeface="Montserrat" pitchFamily="2" charset="77"/>
                        </a:rPr>
                        <a:t>Implementation of soft energy self-audits, exchange of lightbulbs</a:t>
                      </a:r>
                    </a:p>
                    <a:p>
                      <a:pPr marL="584200" marR="0" indent="-457200" algn="l" defTabSz="825500" rtl="0" latinLnBrk="0">
                        <a:lnSpc>
                          <a:spcPct val="100000"/>
                        </a:lnSpc>
                        <a:spcBef>
                          <a:spcPts val="0"/>
                        </a:spcBef>
                        <a:spcAft>
                          <a:spcPts val="0"/>
                        </a:spcAft>
                        <a:buClrTx/>
                        <a:buSzPct val="100000"/>
                        <a:buFontTx/>
                        <a:buAutoNum type="arabicPeriod"/>
                        <a:tabLst/>
                      </a:pPr>
                      <a:r>
                        <a:rPr lang="en-GB" sz="2800" dirty="0">
                          <a:latin typeface="Montserrat" pitchFamily="2" charset="77"/>
                        </a:rPr>
                        <a:t>Online trainings on design</a:t>
                      </a:r>
                      <a:r>
                        <a:rPr lang="en-GB" sz="2800" baseline="0" dirty="0">
                          <a:latin typeface="Montserrat" pitchFamily="2" charset="77"/>
                        </a:rPr>
                        <a:t>, installation and maintenance of </a:t>
                      </a:r>
                      <a:r>
                        <a:rPr lang="en-GB" sz="2800" dirty="0">
                          <a:latin typeface="Montserrat" pitchFamily="2" charset="77"/>
                        </a:rPr>
                        <a:t>Renewable Energy</a:t>
                      </a:r>
                      <a:r>
                        <a:rPr lang="en-GB" sz="2800" baseline="0" dirty="0">
                          <a:latin typeface="Montserrat" pitchFamily="2" charset="77"/>
                        </a:rPr>
                        <a:t> and Energy Efficiency equipment</a:t>
                      </a:r>
                      <a:endParaRPr lang="en-GB" sz="2800" dirty="0">
                        <a:latin typeface="Montserrat" pitchFamily="2" charset="77"/>
                      </a:endParaRPr>
                    </a:p>
                    <a:p>
                      <a:pPr marL="584200" marR="0" indent="-457200" algn="l" defTabSz="825500" rtl="0" latinLnBrk="0">
                        <a:lnSpc>
                          <a:spcPct val="100000"/>
                        </a:lnSpc>
                        <a:spcBef>
                          <a:spcPts val="0"/>
                        </a:spcBef>
                        <a:spcAft>
                          <a:spcPts val="0"/>
                        </a:spcAft>
                        <a:buClrTx/>
                        <a:buSzPct val="100000"/>
                        <a:buFontTx/>
                        <a:buAutoNum type="arabicPeriod"/>
                        <a:tabLst/>
                      </a:pPr>
                      <a:r>
                        <a:rPr lang="en-GB" sz="2800" dirty="0">
                          <a:latin typeface="Montserrat" pitchFamily="2" charset="77"/>
                        </a:rPr>
                        <a:t>Utility</a:t>
                      </a:r>
                      <a:r>
                        <a:rPr lang="en-GB" sz="2800" baseline="0" dirty="0">
                          <a:latin typeface="Montserrat" pitchFamily="2" charset="77"/>
                        </a:rPr>
                        <a:t> </a:t>
                      </a:r>
                      <a:r>
                        <a:rPr lang="en-GB" sz="2800" dirty="0">
                          <a:latin typeface="Montserrat" pitchFamily="2" charset="77"/>
                        </a:rPr>
                        <a:t>working group on new energy services</a:t>
                      </a:r>
                    </a:p>
                  </a:txBody>
                  <a:tcPr/>
                </a:tc>
                <a:tc hMerge="1">
                  <a:txBody>
                    <a:bodyPr/>
                    <a:lstStyle/>
                    <a:p>
                      <a:endParaRPr lang="en-GB"/>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016793">
                <a:tc gridSpan="4">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Mainstreaming the Energy Transition</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 </a:t>
                      </a:r>
                      <a:r>
                        <a:rPr lang="en-GB" sz="2800" dirty="0">
                          <a:latin typeface="Montserrat" pitchFamily="2" charset="77"/>
                        </a:rPr>
                        <a:t>Education and Awareness Raising</a:t>
                      </a:r>
                    </a:p>
                    <a:p>
                      <a:pPr marL="127000" marR="0" indent="0" algn="ctr" rtl="0" latinLnBrk="0">
                        <a:lnSpc>
                          <a:spcPct val="100000"/>
                        </a:lnSpc>
                        <a:spcBef>
                          <a:spcPts val="0"/>
                        </a:spcBef>
                        <a:spcAft>
                          <a:spcPts val="0"/>
                        </a:spcAft>
                        <a:buClrTx/>
                        <a:buSzPct val="100000"/>
                        <a:buFontTx/>
                        <a:buNone/>
                      </a:pPr>
                      <a:r>
                        <a:rPr lang="fr-FR" sz="2800" b="0" i="0" u="none" strike="noStrike" cap="none" spc="0" baseline="0" dirty="0">
                          <a:ln>
                            <a:noFill/>
                          </a:ln>
                          <a:solidFill>
                            <a:schemeClr val="tx1"/>
                          </a:solidFill>
                          <a:uFillTx/>
                          <a:latin typeface="Montserrat" pitchFamily="2" charset="77"/>
                          <a:ea typeface="+mn-ea"/>
                          <a:cs typeface="+mn-cs"/>
                          <a:sym typeface="Proxima Nova"/>
                        </a:rPr>
                        <a:t>NCE </a:t>
                      </a:r>
                      <a:r>
                        <a:rPr lang="fr-FR" sz="2800" b="0" i="0" u="none" strike="noStrike" cap="none" spc="0" baseline="0" dirty="0" err="1">
                          <a:ln>
                            <a:noFill/>
                          </a:ln>
                          <a:solidFill>
                            <a:schemeClr val="tx1"/>
                          </a:solidFill>
                          <a:uFillTx/>
                          <a:latin typeface="Montserrat" pitchFamily="2" charset="77"/>
                          <a:ea typeface="+mn-ea"/>
                          <a:cs typeface="+mn-cs"/>
                          <a:sym typeface="Proxima Nova"/>
                        </a:rPr>
                        <a:t>requested</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endParaRPr lang="en-GB"/>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8" name="Picture 7" descr="Logo&#10;&#10;Description automatically generated">
            <a:extLst>
              <a:ext uri="{FF2B5EF4-FFF2-40B4-BE49-F238E27FC236}">
                <a16:creationId xmlns="" xmlns:a16="http://schemas.microsoft.com/office/drawing/2014/main" id="{2B1E3549-8B95-A21D-32B3-D402BD42F2C5}"/>
              </a:ext>
            </a:extLst>
          </p:cNvPr>
          <p:cNvPicPr>
            <a:picLocks noChangeAspect="1"/>
          </p:cNvPicPr>
          <p:nvPr/>
        </p:nvPicPr>
        <p:blipFill>
          <a:blip r:embed="rId3"/>
          <a:stretch>
            <a:fillRect/>
          </a:stretch>
        </p:blipFill>
        <p:spPr>
          <a:xfrm>
            <a:off x="1277992" y="520263"/>
            <a:ext cx="2902122" cy="1455818"/>
          </a:xfrm>
          <a:prstGeom prst="rect">
            <a:avLst/>
          </a:prstGeom>
        </p:spPr>
      </p:pic>
      <p:pic>
        <p:nvPicPr>
          <p:cNvPr id="9" name="Picture 2">
            <a:extLst>
              <a:ext uri="{FF2B5EF4-FFF2-40B4-BE49-F238E27FC236}">
                <a16:creationId xmlns="" xmlns:a16="http://schemas.microsoft.com/office/drawing/2014/main" id="{1FE1C135-5C3F-D6CB-3F12-A99F4A995BFA}"/>
              </a:ext>
            </a:extLst>
          </p:cNvPr>
          <p:cNvPicPr>
            <a:picLocks noChangeAspect="1"/>
          </p:cNvPicPr>
          <p:nvPr/>
        </p:nvPicPr>
        <p:blipFill>
          <a:blip r:embed="rId4"/>
          <a:stretch>
            <a:fillRect/>
          </a:stretch>
        </p:blipFill>
        <p:spPr>
          <a:xfrm>
            <a:off x="4295168" y="520263"/>
            <a:ext cx="2902121" cy="1455818"/>
          </a:xfrm>
          <a:prstGeom prst="rect">
            <a:avLst/>
          </a:prstGeom>
        </p:spPr>
      </p:pic>
      <p:pic>
        <p:nvPicPr>
          <p:cNvPr id="11" name="Picture 1">
            <a:extLst>
              <a:ext uri="{FF2B5EF4-FFF2-40B4-BE49-F238E27FC236}">
                <a16:creationId xmlns="" xmlns:a16="http://schemas.microsoft.com/office/drawing/2014/main" id="{CD683CC2-0A7A-4655-6905-A02F0DE6E8C0}"/>
              </a:ext>
            </a:extLst>
          </p:cNvPr>
          <p:cNvPicPr>
            <a:picLocks noChangeAspect="1"/>
          </p:cNvPicPr>
          <p:nvPr/>
        </p:nvPicPr>
        <p:blipFill>
          <a:blip r:embed="rId5"/>
          <a:stretch>
            <a:fillRect/>
          </a:stretch>
        </p:blipFill>
        <p:spPr>
          <a:xfrm>
            <a:off x="7337069" y="512622"/>
            <a:ext cx="2906862" cy="1455818"/>
          </a:xfrm>
          <a:prstGeom prst="rect">
            <a:avLst/>
          </a:prstGeom>
        </p:spPr>
      </p:pic>
      <p:pic>
        <p:nvPicPr>
          <p:cNvPr id="13" name="Picture 1">
            <a:extLst>
              <a:ext uri="{FF2B5EF4-FFF2-40B4-BE49-F238E27FC236}">
                <a16:creationId xmlns="" xmlns:a16="http://schemas.microsoft.com/office/drawing/2014/main" id="{190D4CB5-75B5-B238-4363-A6FD99A2C57A}"/>
              </a:ext>
            </a:extLst>
          </p:cNvPr>
          <p:cNvPicPr>
            <a:picLocks noChangeAspect="1"/>
          </p:cNvPicPr>
          <p:nvPr/>
        </p:nvPicPr>
        <p:blipFill>
          <a:blip r:embed="rId6"/>
          <a:stretch>
            <a:fillRect/>
          </a:stretch>
        </p:blipFill>
        <p:spPr>
          <a:xfrm>
            <a:off x="13449404" y="524974"/>
            <a:ext cx="2883245" cy="1451107"/>
          </a:xfrm>
          <a:prstGeom prst="rect">
            <a:avLst/>
          </a:prstGeom>
        </p:spPr>
      </p:pic>
      <p:pic>
        <p:nvPicPr>
          <p:cNvPr id="14" name="Picture 1">
            <a:extLst>
              <a:ext uri="{FF2B5EF4-FFF2-40B4-BE49-F238E27FC236}">
                <a16:creationId xmlns="" xmlns:a16="http://schemas.microsoft.com/office/drawing/2014/main" id="{AE9C7D85-59A9-A360-BD57-E6FB02212C95}"/>
              </a:ext>
            </a:extLst>
          </p:cNvPr>
          <p:cNvPicPr>
            <a:picLocks noChangeAspect="1"/>
          </p:cNvPicPr>
          <p:nvPr/>
        </p:nvPicPr>
        <p:blipFill>
          <a:blip r:embed="rId7"/>
          <a:stretch>
            <a:fillRect/>
          </a:stretch>
        </p:blipFill>
        <p:spPr>
          <a:xfrm>
            <a:off x="16496046" y="517333"/>
            <a:ext cx="2176660" cy="1451107"/>
          </a:xfrm>
          <a:prstGeom prst="rect">
            <a:avLst/>
          </a:prstGeom>
        </p:spPr>
      </p:pic>
      <p:pic>
        <p:nvPicPr>
          <p:cNvPr id="2" name="Graphic 1">
            <a:extLst>
              <a:ext uri="{FF2B5EF4-FFF2-40B4-BE49-F238E27FC236}">
                <a16:creationId xmlns="" xmlns:a16="http://schemas.microsoft.com/office/drawing/2014/main" id="{9A386C08-E846-3F6B-3D7D-61F065B30AE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402762" y="512622"/>
            <a:ext cx="2902121" cy="1451061"/>
          </a:xfrm>
          <a:prstGeom prst="rect">
            <a:avLst/>
          </a:prstGeom>
        </p:spPr>
      </p:pic>
      <p:pic>
        <p:nvPicPr>
          <p:cNvPr id="3" name="Picture 2">
            <a:extLst>
              <a:ext uri="{FF2B5EF4-FFF2-40B4-BE49-F238E27FC236}">
                <a16:creationId xmlns="" xmlns:a16="http://schemas.microsoft.com/office/drawing/2014/main" id="{41015894-C7C7-F144-6FA7-05D8380FE90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3868904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FAA3A"/>
        </a:solidFill>
        <a:effectLst/>
      </p:bgPr>
    </p:bg>
    <p:spTree>
      <p:nvGrpSpPr>
        <p:cNvPr id="1" name=""/>
        <p:cNvGrpSpPr/>
        <p:nvPr/>
      </p:nvGrpSpPr>
      <p:grpSpPr>
        <a:xfrm>
          <a:off x="0" y="0"/>
          <a:ext cx="0" cy="0"/>
          <a:chOff x="0" y="0"/>
          <a:chExt cx="0" cy="0"/>
        </a:xfrm>
      </p:grpSpPr>
      <p:pic>
        <p:nvPicPr>
          <p:cNvPr id="83" name="Picture 83">
            <a:extLst>
              <a:ext uri="{FF2B5EF4-FFF2-40B4-BE49-F238E27FC236}">
                <a16:creationId xmlns="" xmlns:a16="http://schemas.microsoft.com/office/drawing/2014/main" id="{B816B6D0-937F-4ECA-AB5A-B2BF519301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07851" y="4162687"/>
            <a:ext cx="5968302" cy="2238114"/>
          </a:xfrm>
          <a:prstGeom prst="rect">
            <a:avLst/>
          </a:prstGeom>
        </p:spPr>
      </p:pic>
      <p:pic>
        <p:nvPicPr>
          <p:cNvPr id="2" name="Picture 46" descr="Text&#10;&#10;Description automatically generated">
            <a:extLst>
              <a:ext uri="{FF2B5EF4-FFF2-40B4-BE49-F238E27FC236}">
                <a16:creationId xmlns="" xmlns:a16="http://schemas.microsoft.com/office/drawing/2014/main" id="{AB1EAB59-5AF7-CE9D-C929-16FDD946B701}"/>
              </a:ext>
            </a:extLst>
          </p:cNvPr>
          <p:cNvPicPr>
            <a:picLocks noChangeAspect="1"/>
          </p:cNvPicPr>
          <p:nvPr/>
        </p:nvPicPr>
        <p:blipFill>
          <a:blip r:embed="rId4"/>
          <a:stretch>
            <a:fillRect/>
          </a:stretch>
        </p:blipFill>
        <p:spPr>
          <a:xfrm>
            <a:off x="9906" y="12162055"/>
            <a:ext cx="24379180" cy="1545510"/>
          </a:xfrm>
          <a:prstGeom prst="rect">
            <a:avLst/>
          </a:prstGeom>
        </p:spPr>
      </p:pic>
      <p:pic>
        <p:nvPicPr>
          <p:cNvPr id="3" name="Picture 2">
            <a:extLst>
              <a:ext uri="{FF2B5EF4-FFF2-40B4-BE49-F238E27FC236}">
                <a16:creationId xmlns="" xmlns:a16="http://schemas.microsoft.com/office/drawing/2014/main" id="{C18E8E91-DA7D-497F-2E16-8DAF8EB17D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
        <p:nvSpPr>
          <p:cNvPr id="4" name="ZoneTexte 3"/>
          <p:cNvSpPr txBox="1"/>
          <p:nvPr/>
        </p:nvSpPr>
        <p:spPr>
          <a:xfrm>
            <a:off x="9207851" y="6445405"/>
            <a:ext cx="7877908" cy="707886"/>
          </a:xfrm>
          <a:prstGeom prst="rect">
            <a:avLst/>
          </a:prstGeom>
          <a:noFill/>
        </p:spPr>
        <p:txBody>
          <a:bodyPr wrap="square" rtlCol="0">
            <a:spAutoFit/>
          </a:bodyPr>
          <a:lstStyle/>
          <a:p>
            <a:r>
              <a:rPr lang="en-GB" sz="4000" b="1" dirty="0">
                <a:solidFill>
                  <a:schemeClr val="bg1"/>
                </a:solidFill>
                <a:latin typeface="Montserrat"/>
              </a:rPr>
              <a:t>MARINE BIODIVERSITY</a:t>
            </a:r>
          </a:p>
        </p:txBody>
      </p:sp>
    </p:spTree>
    <p:extLst>
      <p:ext uri="{BB962C8B-B14F-4D97-AF65-F5344CB8AC3E}">
        <p14:creationId xmlns:p14="http://schemas.microsoft.com/office/powerpoint/2010/main" val="2496515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9FAA3A"/>
        </a:solidFill>
        <a:effectLst/>
      </p:bgPr>
    </p:bg>
    <p:spTree>
      <p:nvGrpSpPr>
        <p:cNvPr id="1" name=""/>
        <p:cNvGrpSpPr/>
        <p:nvPr/>
      </p:nvGrpSpPr>
      <p:grpSpPr>
        <a:xfrm>
          <a:off x="0" y="0"/>
          <a:ext cx="0" cy="0"/>
          <a:chOff x="0" y="0"/>
          <a:chExt cx="0" cy="0"/>
        </a:xfrm>
      </p:grpSpPr>
      <p:pic>
        <p:nvPicPr>
          <p:cNvPr id="83" name="Picture 83">
            <a:extLst>
              <a:ext uri="{FF2B5EF4-FFF2-40B4-BE49-F238E27FC236}">
                <a16:creationId xmlns="" xmlns:a16="http://schemas.microsoft.com/office/drawing/2014/main" id="{B816B6D0-937F-4ECA-AB5A-B2BF519301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07851" y="4162687"/>
            <a:ext cx="5968302" cy="2238114"/>
          </a:xfrm>
          <a:prstGeom prst="rect">
            <a:avLst/>
          </a:prstGeom>
        </p:spPr>
      </p:pic>
      <p:pic>
        <p:nvPicPr>
          <p:cNvPr id="2" name="Picture 46" descr="Text&#10;&#10;Description automatically generated">
            <a:extLst>
              <a:ext uri="{FF2B5EF4-FFF2-40B4-BE49-F238E27FC236}">
                <a16:creationId xmlns="" xmlns:a16="http://schemas.microsoft.com/office/drawing/2014/main" id="{AB1EAB59-5AF7-CE9D-C929-16FDD946B701}"/>
              </a:ext>
            </a:extLst>
          </p:cNvPr>
          <p:cNvPicPr>
            <a:picLocks noChangeAspect="1"/>
          </p:cNvPicPr>
          <p:nvPr/>
        </p:nvPicPr>
        <p:blipFill>
          <a:blip r:embed="rId4"/>
          <a:stretch>
            <a:fillRect/>
          </a:stretch>
        </p:blipFill>
        <p:spPr>
          <a:xfrm>
            <a:off x="9906" y="12162055"/>
            <a:ext cx="24379180" cy="1545510"/>
          </a:xfrm>
          <a:prstGeom prst="rect">
            <a:avLst/>
          </a:prstGeom>
        </p:spPr>
      </p:pic>
      <p:pic>
        <p:nvPicPr>
          <p:cNvPr id="3" name="Picture 2">
            <a:extLst>
              <a:ext uri="{FF2B5EF4-FFF2-40B4-BE49-F238E27FC236}">
                <a16:creationId xmlns="" xmlns:a16="http://schemas.microsoft.com/office/drawing/2014/main" id="{C18E8E91-DA7D-497F-2E16-8DAF8EB17D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
        <p:nvSpPr>
          <p:cNvPr id="6" name="ZoneTexte 5"/>
          <p:cNvSpPr txBox="1"/>
          <p:nvPr/>
        </p:nvSpPr>
        <p:spPr>
          <a:xfrm>
            <a:off x="9207851" y="6400801"/>
            <a:ext cx="6682153" cy="707886"/>
          </a:xfrm>
          <a:prstGeom prst="rect">
            <a:avLst/>
          </a:prstGeom>
          <a:noFill/>
        </p:spPr>
        <p:txBody>
          <a:bodyPr wrap="square" rtlCol="0">
            <a:spAutoFit/>
          </a:bodyPr>
          <a:lstStyle/>
          <a:p>
            <a:r>
              <a:rPr lang="en-GB" sz="4000" b="1" i="1" dirty="0">
                <a:solidFill>
                  <a:schemeClr val="bg1"/>
                </a:solidFill>
                <a:latin typeface="Montserrat"/>
              </a:rPr>
              <a:t>Project fiches per OCT</a:t>
            </a:r>
          </a:p>
        </p:txBody>
      </p:sp>
    </p:spTree>
    <p:extLst>
      <p:ext uri="{BB962C8B-B14F-4D97-AF65-F5344CB8AC3E}">
        <p14:creationId xmlns:p14="http://schemas.microsoft.com/office/powerpoint/2010/main" val="509125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8" name="Picture 7" descr="Logo&#10;&#10;Description automatically generated">
            <a:extLst>
              <a:ext uri="{FF2B5EF4-FFF2-40B4-BE49-F238E27FC236}">
                <a16:creationId xmlns="" xmlns:a16="http://schemas.microsoft.com/office/drawing/2014/main" id="{2B1E3549-8B95-A21D-32B3-D402BD42F2C5}"/>
              </a:ext>
            </a:extLst>
          </p:cNvPr>
          <p:cNvPicPr>
            <a:picLocks noChangeAspect="1"/>
          </p:cNvPicPr>
          <p:nvPr/>
        </p:nvPicPr>
        <p:blipFill>
          <a:blip r:embed="rId3"/>
          <a:stretch>
            <a:fillRect/>
          </a:stretch>
        </p:blipFill>
        <p:spPr>
          <a:xfrm>
            <a:off x="1277992" y="520262"/>
            <a:ext cx="3749434" cy="1880863"/>
          </a:xfrm>
          <a:prstGeom prst="rect">
            <a:avLst/>
          </a:prstGeom>
        </p:spPr>
      </p:pic>
      <p:graphicFrame>
        <p:nvGraphicFramePr>
          <p:cNvPr id="9"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4234549810"/>
              </p:ext>
            </p:extLst>
          </p:nvPr>
        </p:nvGraphicFramePr>
        <p:xfrm>
          <a:off x="1135118" y="520262"/>
          <a:ext cx="22528923" cy="10524976"/>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ANGUILLA</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RES-02/ANG</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Transforming Anguilla’s Marine Parks: </a:t>
                      </a:r>
                    </a:p>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err="1">
                          <a:ln>
                            <a:noFill/>
                          </a:ln>
                          <a:solidFill>
                            <a:schemeClr val="bg1"/>
                          </a:solidFill>
                          <a:uFillTx/>
                          <a:latin typeface="Montserrat" pitchFamily="2" charset="77"/>
                          <a:ea typeface="+mn-ea"/>
                          <a:cs typeface="+mn-cs"/>
                          <a:sym typeface="Proxima Nova"/>
                        </a:rPr>
                        <a:t>Institutionalising</a:t>
                      </a:r>
                      <a:r>
                        <a:rPr lang="en-US" sz="2800" b="1" i="0" u="none" strike="noStrike" cap="none" spc="0" baseline="0" dirty="0">
                          <a:ln>
                            <a:noFill/>
                          </a:ln>
                          <a:solidFill>
                            <a:schemeClr val="bg1"/>
                          </a:solidFill>
                          <a:uFillTx/>
                          <a:latin typeface="Montserrat" pitchFamily="2" charset="77"/>
                          <a:ea typeface="+mn-ea"/>
                          <a:cs typeface="+mn-cs"/>
                          <a:sym typeface="Proxima Nova"/>
                        </a:rPr>
                        <a:t> sustainable and collaborative management solutions</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€ 587, 024</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Anguilla National Trust</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18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22/02/2021</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21/06/2023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9362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The protection and sustainable use of Anguilla’s coastal and marine habitats and biodiversity through an integrated, collaborative management approach</a:t>
                      </a:r>
                    </a:p>
                    <a:p>
                      <a:pPr marL="127000" marR="0" indent="0" algn="ctr" defTabSz="825500" rtl="0" latinLnBrk="0">
                        <a:lnSpc>
                          <a:spcPct val="100000"/>
                        </a:lnSpc>
                        <a:spcBef>
                          <a:spcPts val="0"/>
                        </a:spcBef>
                        <a:spcAft>
                          <a:spcPts val="0"/>
                        </a:spcAft>
                        <a:buClrTx/>
                        <a:buSzPct val="100000"/>
                        <a:buFontTx/>
                        <a:buNone/>
                        <a:tabLst/>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US" sz="2800" b="0" i="0" u="none" strike="noStrike" cap="none" spc="0" baseline="0" noProof="0" dirty="0">
                        <a:ln>
                          <a:noFill/>
                        </a:ln>
                        <a:uFillTx/>
                        <a:latin typeface="Montserrat" pitchFamily="2" charset="77"/>
                      </a:endParaRPr>
                    </a:p>
                    <a:p>
                      <a:pPr marL="127000" marR="0" indent="0" algn="l"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Transformation of Anguilla’s marine park system from paper park status to an effective, financially-sustainable network based on already-tested collaborative management approaches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367313">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Protected Area Management / Innovative Finance</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rPr>
                        <a:t>Entry Point: Capacity Strengthening</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3" name="Picture 2">
            <a:extLst>
              <a:ext uri="{FF2B5EF4-FFF2-40B4-BE49-F238E27FC236}">
                <a16:creationId xmlns="" xmlns:a16="http://schemas.microsoft.com/office/drawing/2014/main" id="{332E9195-A306-9488-6955-03821C90F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2733917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8" name="Picture 7" descr="Logo&#10;&#10;Description automatically generated">
            <a:extLst>
              <a:ext uri="{FF2B5EF4-FFF2-40B4-BE49-F238E27FC236}">
                <a16:creationId xmlns="" xmlns:a16="http://schemas.microsoft.com/office/drawing/2014/main" id="{2B1E3549-8B95-A21D-32B3-D402BD42F2C5}"/>
              </a:ext>
            </a:extLst>
          </p:cNvPr>
          <p:cNvPicPr>
            <a:picLocks noChangeAspect="1"/>
          </p:cNvPicPr>
          <p:nvPr/>
        </p:nvPicPr>
        <p:blipFill>
          <a:blip r:embed="rId3"/>
          <a:stretch>
            <a:fillRect/>
          </a:stretch>
        </p:blipFill>
        <p:spPr>
          <a:xfrm>
            <a:off x="1277992" y="520262"/>
            <a:ext cx="3749434" cy="1880863"/>
          </a:xfrm>
          <a:prstGeom prst="rect">
            <a:avLst/>
          </a:prstGeom>
        </p:spPr>
      </p:pic>
      <p:graphicFrame>
        <p:nvGraphicFramePr>
          <p:cNvPr id="9"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3287905629"/>
              </p:ext>
            </p:extLst>
          </p:nvPr>
        </p:nvGraphicFramePr>
        <p:xfrm>
          <a:off x="1142999" y="509953"/>
          <a:ext cx="22521042" cy="10851066"/>
        </p:xfrm>
        <a:graphic>
          <a:graphicData uri="http://schemas.openxmlformats.org/drawingml/2006/table">
            <a:tbl>
              <a:tblPr firstRow="1" bandRow="1">
                <a:tableStyleId>{5940675A-B579-460E-94D1-54222C63F5DA}</a:tableStyleId>
              </a:tblPr>
              <a:tblGrid>
                <a:gridCol w="7507014">
                  <a:extLst>
                    <a:ext uri="{9D8B030D-6E8A-4147-A177-3AD203B41FA5}">
                      <a16:colId xmlns="" xmlns:a16="http://schemas.microsoft.com/office/drawing/2014/main" val="2562560090"/>
                    </a:ext>
                  </a:extLst>
                </a:gridCol>
                <a:gridCol w="7507014">
                  <a:extLst>
                    <a:ext uri="{9D8B030D-6E8A-4147-A177-3AD203B41FA5}">
                      <a16:colId xmlns="" xmlns:a16="http://schemas.microsoft.com/office/drawing/2014/main" val="557443571"/>
                    </a:ext>
                  </a:extLst>
                </a:gridCol>
                <a:gridCol w="7507014">
                  <a:extLst>
                    <a:ext uri="{9D8B030D-6E8A-4147-A177-3AD203B41FA5}">
                      <a16:colId xmlns="" xmlns:a16="http://schemas.microsoft.com/office/drawing/2014/main" val="2601346121"/>
                    </a:ext>
                  </a:extLst>
                </a:gridCol>
              </a:tblGrid>
              <a:tr h="2351296">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ANGUILLA</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RES-03/ANG</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941">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Piloting backyard recirculating aquaponics systems in Anguilla</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180003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€ 292,692</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Government of Anguilla Department of Natural Resources Unit Fisheries and Marine Resources </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90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12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12/01/2023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11/01/2024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3653962">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To contribute to improved food security and food import reduction in Anguilla</a:t>
                      </a:r>
                    </a:p>
                    <a:p>
                      <a:pPr marL="127000" marR="0" indent="0" algn="ctr" defTabSz="825500" rtl="0" latinLnBrk="0">
                        <a:lnSpc>
                          <a:spcPct val="100000"/>
                        </a:lnSpc>
                        <a:spcBef>
                          <a:spcPts val="0"/>
                        </a:spcBef>
                        <a:spcAft>
                          <a:spcPts val="0"/>
                        </a:spcAft>
                        <a:buClrTx/>
                        <a:buSzPct val="100000"/>
                        <a:buFontTx/>
                        <a:buNone/>
                        <a:tabLst/>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US" sz="2800" b="0" i="0" u="none" strike="noStrike" cap="none" spc="0" baseline="0" noProof="0" dirty="0">
                        <a:ln>
                          <a:noFill/>
                        </a:ln>
                        <a:uFillTx/>
                        <a:latin typeface="Montserrat" pitchFamily="2" charset="77"/>
                      </a:endParaRPr>
                    </a:p>
                    <a:p>
                      <a:pPr marL="641350" marR="0" indent="-514350" algn="l" defTabSz="825500" rtl="0" latinLnBrk="0">
                        <a:lnSpc>
                          <a:spcPct val="100000"/>
                        </a:lnSpc>
                        <a:spcBef>
                          <a:spcPts val="0"/>
                        </a:spcBef>
                        <a:spcAft>
                          <a:spcPts val="0"/>
                        </a:spcAft>
                        <a:buClrTx/>
                        <a:buSzPct val="100000"/>
                        <a:buAutoNum type="arabicPeriod"/>
                        <a:tabLst/>
                      </a:pPr>
                      <a:r>
                        <a:rPr lang="en-US" sz="2800" b="0" i="0" u="none" strike="noStrike" cap="none" spc="0" baseline="0" dirty="0">
                          <a:ln>
                            <a:noFill/>
                          </a:ln>
                          <a:solidFill>
                            <a:schemeClr val="tx1"/>
                          </a:solidFill>
                          <a:uFillTx/>
                          <a:latin typeface="Montserrat" pitchFamily="2" charset="77"/>
                          <a:ea typeface="+mn-ea"/>
                          <a:cs typeface="+mn-cs"/>
                          <a:sym typeface="Proxima Nova"/>
                        </a:rPr>
                        <a:t>Increased public awareness about the importance of alternative, sustainable food production</a:t>
                      </a:r>
                    </a:p>
                    <a:p>
                      <a:pPr marL="641350" marR="0" indent="-514350" algn="l" defTabSz="825500" rtl="0" latinLnBrk="0">
                        <a:lnSpc>
                          <a:spcPct val="100000"/>
                        </a:lnSpc>
                        <a:spcBef>
                          <a:spcPts val="0"/>
                        </a:spcBef>
                        <a:spcAft>
                          <a:spcPts val="0"/>
                        </a:spcAft>
                        <a:buClrTx/>
                        <a:buSzPct val="100000"/>
                        <a:buAutoNum type="arabicPeriod"/>
                        <a:tabLst/>
                      </a:pPr>
                      <a:r>
                        <a:rPr lang="en-US" sz="2800" b="0" i="0" u="none" strike="noStrike" cap="none" spc="0" baseline="0" dirty="0">
                          <a:ln>
                            <a:noFill/>
                          </a:ln>
                          <a:solidFill>
                            <a:schemeClr val="tx1"/>
                          </a:solidFill>
                          <a:uFillTx/>
                          <a:latin typeface="Montserrat" pitchFamily="2" charset="77"/>
                          <a:ea typeface="+mn-ea"/>
                          <a:cs typeface="+mn-cs"/>
                          <a:sym typeface="Proxima Nova"/>
                        </a:rPr>
                        <a:t>Establish a small-scale recirculating aquaponics demonstration facility</a:t>
                      </a:r>
                    </a:p>
                    <a:p>
                      <a:pPr marL="641350" marR="0" indent="-514350" algn="l" defTabSz="825500" rtl="0" latinLnBrk="0">
                        <a:lnSpc>
                          <a:spcPct val="100000"/>
                        </a:lnSpc>
                        <a:spcBef>
                          <a:spcPts val="0"/>
                        </a:spcBef>
                        <a:spcAft>
                          <a:spcPts val="0"/>
                        </a:spcAft>
                        <a:buClrTx/>
                        <a:buSzPct val="100000"/>
                        <a:buAutoNum type="arabicPeriod"/>
                        <a:tabLst/>
                      </a:pPr>
                      <a:r>
                        <a:rPr lang="en-US" sz="2800" b="0" i="0" u="none" strike="noStrike" cap="none" spc="0" baseline="0" dirty="0">
                          <a:ln>
                            <a:noFill/>
                          </a:ln>
                          <a:solidFill>
                            <a:schemeClr val="tx1"/>
                          </a:solidFill>
                          <a:uFillTx/>
                          <a:latin typeface="Montserrat" pitchFamily="2" charset="77"/>
                          <a:ea typeface="+mn-ea"/>
                          <a:cs typeface="+mn-cs"/>
                          <a:sym typeface="Proxima Nova"/>
                        </a:rPr>
                        <a:t>Increased national capacity in low-impact, low-input food production using backyard aquaponics systems. </a:t>
                      </a: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380933">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Resilience / Marine Biodiversity</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rPr>
                        <a:t>Entry Point: Technology Integration</a:t>
                      </a:r>
                    </a:p>
                    <a:p>
                      <a:pPr marL="127000" marR="0" indent="0" algn="ctr" defTabSz="825500" rtl="0" latinLnBrk="0">
                        <a:lnSpc>
                          <a:spcPct val="100000"/>
                        </a:lnSpc>
                        <a:spcBef>
                          <a:spcPts val="0"/>
                        </a:spcBef>
                        <a:spcAft>
                          <a:spcPts val="0"/>
                        </a:spcAft>
                        <a:buClrTx/>
                        <a:buSzPct val="100000"/>
                        <a:buFontTx/>
                        <a:buNone/>
                        <a:tabLst/>
                      </a:pP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3" name="Picture 2">
            <a:extLst>
              <a:ext uri="{FF2B5EF4-FFF2-40B4-BE49-F238E27FC236}">
                <a16:creationId xmlns="" xmlns:a16="http://schemas.microsoft.com/office/drawing/2014/main" id="{0B53C06F-A8DF-13F6-9C27-C76EF958D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948366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A0D73296-3828-1031-58A5-23CF11BE7E0F}"/>
              </a:ext>
            </a:extLst>
          </p:cNvPr>
          <p:cNvPicPr>
            <a:picLocks noChangeAspect="1"/>
          </p:cNvPicPr>
          <p:nvPr/>
        </p:nvPicPr>
        <p:blipFill>
          <a:blip r:embed="rId2"/>
          <a:stretch>
            <a:fillRect/>
          </a:stretch>
        </p:blipFill>
        <p:spPr>
          <a:xfrm>
            <a:off x="1135118" y="401730"/>
            <a:ext cx="2996615" cy="1988962"/>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3268399820"/>
              </p:ext>
            </p:extLst>
          </p:nvPr>
        </p:nvGraphicFramePr>
        <p:xfrm>
          <a:off x="1135118" y="401730"/>
          <a:ext cx="22528923" cy="10613901"/>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75246">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ARUBA</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RES-41/AUA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48505">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Validation of replicable methods for coastal ecosystem monitoring</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61562">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€ 145,287</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Metabolic Foundation</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33298">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a:ln>
                            <a:noFill/>
                          </a:ln>
                          <a:solidFill>
                            <a:schemeClr val="tx1"/>
                          </a:solidFill>
                          <a:uFillTx/>
                          <a:latin typeface="Montserrat" pitchFamily="2" charset="77"/>
                          <a:ea typeface="+mn-ea"/>
                          <a:cs typeface="+mn-cs"/>
                          <a:sym typeface="Proxima Nova"/>
                        </a:rPr>
                        <a:t>Duration: 12 months</a:t>
                      </a:r>
                      <a:endParaRPr lang="en-GB" sz="2800" b="0" i="0" u="none" strike="noStrike" cap="none" spc="0" baseline="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02/08/2022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01/08/2023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240372">
                <a:tc gridSpan="3">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r>
                        <a:rPr lang="en-US" sz="2800" b="0" i="0" u="none" strike="noStrike" cap="none" spc="0" baseline="0" dirty="0">
                          <a:ln>
                            <a:noFill/>
                          </a:ln>
                          <a:solidFill>
                            <a:schemeClr val="tx1"/>
                          </a:solidFill>
                          <a:uFillTx/>
                          <a:latin typeface="Montserrat" pitchFamily="2" charset="77"/>
                          <a:ea typeface="+mn-ea"/>
                          <a:cs typeface="+mn-cs"/>
                        </a:rPr>
                        <a:t> </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To contribute to the increased resilience of Aruba's marine and coastal ecosystem to the impacts of climate change</a:t>
                      </a:r>
                    </a:p>
                    <a:p>
                      <a:pPr marL="127000" marR="0" indent="0" algn="ctr" defTabSz="825500" rtl="0" latinLnBrk="0">
                        <a:lnSpc>
                          <a:spcPct val="100000"/>
                        </a:lnSpc>
                        <a:spcBef>
                          <a:spcPts val="0"/>
                        </a:spcBef>
                        <a:spcAft>
                          <a:spcPts val="0"/>
                        </a:spcAft>
                        <a:buClrTx/>
                        <a:buSzPct val="100000"/>
                        <a:buFontTx/>
                        <a:buNone/>
                        <a:tabLst/>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l"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Increased access by scientists and policy makers to publicly available data on Aruba's marine and coastal ecosystem to support improved environmental monitoring, conservation and stewardship</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323329">
                <a:tc gridSpan="3">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Data Management for Decision Making</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Technology Integration</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4" name="Picture 3">
            <a:extLst>
              <a:ext uri="{FF2B5EF4-FFF2-40B4-BE49-F238E27FC236}">
                <a16:creationId xmlns="" xmlns:a16="http://schemas.microsoft.com/office/drawing/2014/main" id="{86C88825-5E42-B3CB-2778-46511F370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5387338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A0D73296-3828-1031-58A5-23CF11BE7E0F}"/>
              </a:ext>
            </a:extLst>
          </p:cNvPr>
          <p:cNvPicPr>
            <a:picLocks noChangeAspect="1"/>
          </p:cNvPicPr>
          <p:nvPr/>
        </p:nvPicPr>
        <p:blipFill>
          <a:blip r:embed="rId2"/>
          <a:stretch>
            <a:fillRect/>
          </a:stretch>
        </p:blipFill>
        <p:spPr>
          <a:xfrm>
            <a:off x="1135118" y="401730"/>
            <a:ext cx="2996615" cy="1988962"/>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3128963324"/>
              </p:ext>
            </p:extLst>
          </p:nvPr>
        </p:nvGraphicFramePr>
        <p:xfrm>
          <a:off x="1135118" y="401730"/>
          <a:ext cx="22528923" cy="10613196"/>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75246">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ARUBA</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RES-57/AUA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48505">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Turning the tide: maintaining economic resilience on Aruba through hands-on restoration and conservation of its marine biodiversity</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61562">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€ 713,348</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err="1">
                          <a:ln>
                            <a:noFill/>
                          </a:ln>
                          <a:solidFill>
                            <a:schemeClr val="tx1"/>
                          </a:solidFill>
                          <a:uFillTx/>
                          <a:latin typeface="Montserrat" pitchFamily="2" charset="77"/>
                          <a:ea typeface="+mn-ea"/>
                          <a:cs typeface="+mn-cs"/>
                          <a:sym typeface="Proxima Nova"/>
                        </a:rPr>
                        <a:t>Stichting</a:t>
                      </a:r>
                      <a:r>
                        <a:rPr lang="en-US" sz="2800" b="0" i="0" u="none" strike="noStrike" cap="none" spc="0" baseline="0" dirty="0">
                          <a:ln>
                            <a:noFill/>
                          </a:ln>
                          <a:solidFill>
                            <a:schemeClr val="tx1"/>
                          </a:solidFill>
                          <a:uFillTx/>
                          <a:latin typeface="Montserrat" pitchFamily="2" charset="77"/>
                          <a:ea typeface="+mn-ea"/>
                          <a:cs typeface="+mn-cs"/>
                          <a:sym typeface="Proxima Nova"/>
                        </a:rPr>
                        <a:t> Wageningen Research, Wageningen Environmental Research</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33298">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15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01/02/2023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Date:30/04/2024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3660547">
                <a:tc gridSpan="3">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r>
                        <a:rPr lang="en-US" sz="2800" b="0" i="0" u="none" strike="noStrike" cap="none" spc="0" baseline="0" dirty="0">
                          <a:ln>
                            <a:noFill/>
                          </a:ln>
                          <a:solidFill>
                            <a:schemeClr val="tx1"/>
                          </a:solidFill>
                          <a:uFillTx/>
                          <a:latin typeface="Montserrat" pitchFamily="2" charset="77"/>
                          <a:ea typeface="+mn-ea"/>
                          <a:cs typeface="+mn-cs"/>
                        </a:rPr>
                        <a:t> </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To contribute to the restoration and conservation of a healthy and resilient coastal marine environment in Aruba, in which native marine biodiversity thrives, while its ecosystem services contribute to the welfare of future generations of the island</a:t>
                      </a:r>
                    </a:p>
                    <a:p>
                      <a:pPr marL="127000" marR="0" indent="0" algn="ctr" defTabSz="825500" rtl="0" latinLnBrk="0">
                        <a:lnSpc>
                          <a:spcPct val="100000"/>
                        </a:lnSpc>
                        <a:spcBef>
                          <a:spcPts val="0"/>
                        </a:spcBef>
                        <a:spcAft>
                          <a:spcPts val="0"/>
                        </a:spcAft>
                        <a:buClrTx/>
                        <a:buSzPct val="100000"/>
                        <a:buFontTx/>
                        <a:buNone/>
                        <a:tabLst/>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l"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Improved management, conservation and restoration of Aruba’s mangroves and coral reefs in priority sites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524000">
                <a:tc gridSpan="3">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Marine Biodiversity conservation </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3" name="Picture 2">
            <a:extLst>
              <a:ext uri="{FF2B5EF4-FFF2-40B4-BE49-F238E27FC236}">
                <a16:creationId xmlns="" xmlns:a16="http://schemas.microsoft.com/office/drawing/2014/main" id="{A9D2D4AD-AFEB-1A1F-9DBF-95C18B7B3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2266433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 name="AutoShape 2" descr="Flag of British Virgin Islands">
            <a:extLst>
              <a:ext uri="{FF2B5EF4-FFF2-40B4-BE49-F238E27FC236}">
                <a16:creationId xmlns="" xmlns:a16="http://schemas.microsoft.com/office/drawing/2014/main" id="{3B0D8A5A-0B42-1AAB-CC64-E10A3FA41ED8}"/>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9"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3899733174"/>
              </p:ext>
            </p:extLst>
          </p:nvPr>
        </p:nvGraphicFramePr>
        <p:xfrm>
          <a:off x="1079938" y="378069"/>
          <a:ext cx="22528923" cy="10144197"/>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040058">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BONAIRE</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RES-36/BON</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1110722">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err="1">
                          <a:ln>
                            <a:noFill/>
                          </a:ln>
                          <a:solidFill>
                            <a:schemeClr val="bg1"/>
                          </a:solidFill>
                          <a:uFillTx/>
                          <a:latin typeface="Montserrat" pitchFamily="2" charset="77"/>
                          <a:ea typeface="+mn-ea"/>
                          <a:cs typeface="+mn-cs"/>
                          <a:sym typeface="Proxima Nova"/>
                        </a:rPr>
                        <a:t>Realising</a:t>
                      </a:r>
                      <a:r>
                        <a:rPr lang="en-US" sz="2800" b="1" i="0" u="none" strike="noStrike" cap="none" spc="0" baseline="0" dirty="0">
                          <a:ln>
                            <a:noFill/>
                          </a:ln>
                          <a:solidFill>
                            <a:schemeClr val="bg1"/>
                          </a:solidFill>
                          <a:uFillTx/>
                          <a:latin typeface="Montserrat" pitchFamily="2" charset="77"/>
                          <a:ea typeface="+mn-ea"/>
                          <a:cs typeface="+mn-cs"/>
                          <a:sym typeface="Proxima Nova"/>
                        </a:rPr>
                        <a:t> a blue economy on Bonaire: </a:t>
                      </a:r>
                    </a:p>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Restoring marine biodiversity and promoting sustainable recreation in Lac Bay</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€ 792,480</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STINAPA Bonaire</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13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10/07/2022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09/07/2023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3776015">
                <a:tc gridSpan="3">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rtl="0" eaLnBrk="1" fontAlgn="auto" latinLnBrk="0" hangingPunct="1">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To advance progress toward creating a blue economy on Bonaire</a:t>
                      </a:r>
                    </a:p>
                    <a:p>
                      <a:pPr marL="127000" marR="0" lvl="0" indent="0" algn="ctr" rtl="0" eaLnBrk="1" fontAlgn="auto" latinLnBrk="0" hangingPunct="1">
                        <a:lnSpc>
                          <a:spcPct val="100000"/>
                        </a:lnSpc>
                        <a:spcBef>
                          <a:spcPts val="0"/>
                        </a:spcBef>
                        <a:spcAft>
                          <a:spcPts val="0"/>
                        </a:spcAft>
                        <a:buClrTx/>
                        <a:buSzPct val="100000"/>
                        <a:buFontTx/>
                        <a:buNone/>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r>
                        <a:rPr lang="en-US" sz="2800" b="0" i="0" u="none" strike="noStrike" cap="none" spc="0" baseline="0" noProof="0" dirty="0">
                          <a:ln>
                            <a:noFill/>
                          </a:ln>
                          <a:solidFill>
                            <a:schemeClr val="tx1"/>
                          </a:solidFill>
                          <a:uFillTx/>
                          <a:latin typeface="Montserrat" pitchFamily="2" charset="77"/>
                          <a:sym typeface="Proxima Nova"/>
                        </a:rPr>
                        <a:t>:</a:t>
                      </a:r>
                      <a:endParaRPr lang="en-US" sz="2800" b="0" i="0" u="none" strike="noStrike" cap="none" spc="0" baseline="0" noProof="0" dirty="0">
                        <a:ln>
                          <a:noFill/>
                        </a:ln>
                        <a:uFillTx/>
                        <a:latin typeface="Montserrat" pitchFamily="2" charset="77"/>
                      </a:endParaRPr>
                    </a:p>
                    <a:p>
                      <a:pPr marL="641350" marR="0" indent="-514350" algn="l" defTabSz="825500" rtl="0" latinLnBrk="0">
                        <a:lnSpc>
                          <a:spcPct val="100000"/>
                        </a:lnSpc>
                        <a:spcBef>
                          <a:spcPts val="0"/>
                        </a:spcBef>
                        <a:spcAft>
                          <a:spcPts val="0"/>
                        </a:spcAft>
                        <a:buClrTx/>
                        <a:buSzPct val="100000"/>
                        <a:buAutoNum type="arabicPeriod"/>
                        <a:tabLst/>
                      </a:pPr>
                      <a:r>
                        <a:rPr lang="en-US" sz="2800" b="0" i="0" u="none" strike="noStrike" cap="none" spc="0" baseline="0" dirty="0">
                          <a:ln>
                            <a:noFill/>
                          </a:ln>
                          <a:solidFill>
                            <a:schemeClr val="tx1"/>
                          </a:solidFill>
                          <a:uFillTx/>
                          <a:latin typeface="Montserrat" pitchFamily="2" charset="77"/>
                          <a:ea typeface="+mn-ea"/>
                          <a:cs typeface="+mn-cs"/>
                          <a:sym typeface="Proxima Nova"/>
                        </a:rPr>
                        <a:t>Restored seagrass and coral reef habitats in Lac Bay</a:t>
                      </a:r>
                    </a:p>
                    <a:p>
                      <a:pPr marL="641350" marR="0" indent="-514350" algn="l" defTabSz="825500" rtl="0" latinLnBrk="0">
                        <a:lnSpc>
                          <a:spcPct val="100000"/>
                        </a:lnSpc>
                        <a:spcBef>
                          <a:spcPts val="0"/>
                        </a:spcBef>
                        <a:spcAft>
                          <a:spcPts val="0"/>
                        </a:spcAft>
                        <a:buClrTx/>
                        <a:buSzPct val="100000"/>
                        <a:buAutoNum type="arabicPeriod"/>
                        <a:tabLst/>
                      </a:pPr>
                      <a:r>
                        <a:rPr lang="en-US" sz="2800" b="0" i="0" u="none" strike="noStrike" cap="none" spc="0" baseline="0" dirty="0">
                          <a:ln>
                            <a:noFill/>
                          </a:ln>
                          <a:solidFill>
                            <a:schemeClr val="tx1"/>
                          </a:solidFill>
                          <a:uFillTx/>
                          <a:latin typeface="Montserrat" pitchFamily="2" charset="77"/>
                          <a:ea typeface="+mn-ea"/>
                          <a:cs typeface="+mn-cs"/>
                          <a:sym typeface="Proxima Nova"/>
                        </a:rPr>
                        <a:t>Functioning water quality monitoring </a:t>
                      </a:r>
                      <a:r>
                        <a:rPr lang="en-US" sz="2800" b="0" i="0" u="none" strike="noStrike" cap="none" spc="0" baseline="0" dirty="0" err="1">
                          <a:ln>
                            <a:noFill/>
                          </a:ln>
                          <a:solidFill>
                            <a:schemeClr val="tx1"/>
                          </a:solidFill>
                          <a:uFillTx/>
                          <a:latin typeface="Montserrat" pitchFamily="2" charset="77"/>
                          <a:ea typeface="+mn-ea"/>
                          <a:cs typeface="+mn-cs"/>
                          <a:sym typeface="Proxima Nova"/>
                        </a:rPr>
                        <a:t>programme</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641350" marR="0" indent="-514350" algn="l" defTabSz="825500" rtl="0" latinLnBrk="0">
                        <a:lnSpc>
                          <a:spcPct val="100000"/>
                        </a:lnSpc>
                        <a:spcBef>
                          <a:spcPts val="0"/>
                        </a:spcBef>
                        <a:spcAft>
                          <a:spcPts val="0"/>
                        </a:spcAft>
                        <a:buClrTx/>
                        <a:buSzPct val="100000"/>
                        <a:buAutoNum type="arabicPeriod"/>
                        <a:tabLst/>
                      </a:pPr>
                      <a:r>
                        <a:rPr lang="en-US" sz="2800" b="0" i="0" u="none" strike="noStrike" cap="none" spc="0" baseline="0" dirty="0">
                          <a:ln>
                            <a:noFill/>
                          </a:ln>
                          <a:solidFill>
                            <a:schemeClr val="tx1"/>
                          </a:solidFill>
                          <a:uFillTx/>
                          <a:latin typeface="Montserrat" pitchFamily="2" charset="77"/>
                          <a:ea typeface="+mn-ea"/>
                          <a:cs typeface="+mn-cs"/>
                          <a:sym typeface="Proxima Nova"/>
                        </a:rPr>
                        <a:t>Enhanced institutional capacity to enforce environmental laws and regulations in and around Lac Bay</a:t>
                      </a:r>
                    </a:p>
                    <a:p>
                      <a:pPr marL="641350" marR="0" indent="-514350" algn="l" defTabSz="825500" rtl="0" latinLnBrk="0">
                        <a:lnSpc>
                          <a:spcPct val="100000"/>
                        </a:lnSpc>
                        <a:spcBef>
                          <a:spcPts val="0"/>
                        </a:spcBef>
                        <a:spcAft>
                          <a:spcPts val="0"/>
                        </a:spcAft>
                        <a:buClrTx/>
                        <a:buSzPct val="100000"/>
                        <a:buAutoNum type="arabicPeriod"/>
                        <a:tabLst/>
                      </a:pPr>
                      <a:r>
                        <a:rPr lang="en-US" sz="2800" b="0" i="0" u="none" strike="noStrike" cap="none" spc="0" baseline="0" dirty="0">
                          <a:ln>
                            <a:noFill/>
                          </a:ln>
                          <a:solidFill>
                            <a:schemeClr val="tx1"/>
                          </a:solidFill>
                          <a:uFillTx/>
                          <a:latin typeface="Montserrat" pitchFamily="2" charset="77"/>
                          <a:ea typeface="+mn-ea"/>
                          <a:cs typeface="+mn-cs"/>
                          <a:sym typeface="Proxima Nova"/>
                        </a:rPr>
                        <a:t>Improved public education on environmental conservation</a:t>
                      </a:r>
                    </a:p>
                    <a:p>
                      <a:pPr marL="127000" marR="0" indent="0" algn="l" defTabSz="825500" rtl="0" latinLnBrk="0">
                        <a:lnSpc>
                          <a:spcPct val="100000"/>
                        </a:lnSpc>
                        <a:spcBef>
                          <a:spcPts val="0"/>
                        </a:spcBef>
                        <a:spcAft>
                          <a:spcPts val="0"/>
                        </a:spcAft>
                        <a:buClrTx/>
                        <a:buSzPct val="100000"/>
                        <a:buFontTx/>
                        <a:buNone/>
                        <a:tabLst/>
                      </a:pP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391403">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Marine Biodiversity conservation / Protected Area Management</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5" name="Graphic 4">
            <a:extLst>
              <a:ext uri="{FF2B5EF4-FFF2-40B4-BE49-F238E27FC236}">
                <a16:creationId xmlns="" xmlns:a16="http://schemas.microsoft.com/office/drawing/2014/main" id="{05DAB044-A3EE-F31C-F9C1-8DAD17BF70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9938" y="378069"/>
            <a:ext cx="2859016" cy="1906010"/>
          </a:xfrm>
          <a:prstGeom prst="rect">
            <a:avLst/>
          </a:prstGeom>
        </p:spPr>
      </p:pic>
      <p:pic>
        <p:nvPicPr>
          <p:cNvPr id="4" name="Picture 3">
            <a:extLst>
              <a:ext uri="{FF2B5EF4-FFF2-40B4-BE49-F238E27FC236}">
                <a16:creationId xmlns="" xmlns:a16="http://schemas.microsoft.com/office/drawing/2014/main" id="{DBE485BC-72F9-BC93-1D6E-7B103D65D5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1279608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 name="AutoShape 2" descr="Flag of British Virgin Islands">
            <a:extLst>
              <a:ext uri="{FF2B5EF4-FFF2-40B4-BE49-F238E27FC236}">
                <a16:creationId xmlns="" xmlns:a16="http://schemas.microsoft.com/office/drawing/2014/main" id="{3B0D8A5A-0B42-1AAB-CC64-E10A3FA41ED8}"/>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9"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2281215364"/>
              </p:ext>
            </p:extLst>
          </p:nvPr>
        </p:nvGraphicFramePr>
        <p:xfrm>
          <a:off x="927539" y="501161"/>
          <a:ext cx="22528923" cy="9838225"/>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040058">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BRITISH VIRGIN ISLANDS</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RES-46/BVI</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Strengthening The Virgin Islands’ Water Quality Monitoring Programme to Inform Effective Environmental Management and Spatial Planning </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€ 927,980</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Government of the Virgin Islands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14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11/11/2022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10/01/2024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3776015">
                <a:tc gridSpan="3">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rtl="0" eaLnBrk="1" fontAlgn="auto" latinLnBrk="0" hangingPunct="1">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To contribute to the increased resilience of the coastal and marine environment and biodiversity to reduce the impact of extreme and recurrent natural events in the British Virgin Islands</a:t>
                      </a:r>
                    </a:p>
                    <a:p>
                      <a:pPr marL="127000" marR="0" lvl="0" indent="0" algn="ctr" rtl="0" eaLnBrk="1" fontAlgn="auto" latinLnBrk="0" hangingPunct="1">
                        <a:lnSpc>
                          <a:spcPct val="100000"/>
                        </a:lnSpc>
                        <a:spcBef>
                          <a:spcPts val="0"/>
                        </a:spcBef>
                        <a:spcAft>
                          <a:spcPts val="0"/>
                        </a:spcAft>
                        <a:buClrTx/>
                        <a:buSzPct val="100000"/>
                        <a:buFontTx/>
                        <a:buNone/>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r>
                        <a:rPr lang="en-US" sz="2800" b="0" i="0" u="none" strike="noStrike" cap="none" spc="0" baseline="0" noProof="0" dirty="0">
                          <a:ln>
                            <a:noFill/>
                          </a:ln>
                          <a:solidFill>
                            <a:schemeClr val="tx1"/>
                          </a:solidFill>
                          <a:uFillTx/>
                          <a:latin typeface="Montserrat" pitchFamily="2" charset="77"/>
                          <a:sym typeface="Proxima Nova"/>
                        </a:rPr>
                        <a:t>:</a:t>
                      </a:r>
                      <a:endParaRPr lang="en-US" sz="2800" b="0" i="0" u="none" strike="noStrike" cap="none" spc="0" baseline="0" noProof="0" dirty="0">
                        <a:ln>
                          <a:noFill/>
                        </a:ln>
                        <a:uFillTx/>
                        <a:latin typeface="Montserrat" pitchFamily="2" charset="77"/>
                      </a:endParaRPr>
                    </a:p>
                    <a:p>
                      <a:pPr marL="127000" marR="0" indent="0" algn="l"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Enhanced capacity to collect, warehouse and analyze water quality data and determination of priority pollutant concentrations to inform better environmental management and spatial planning decisions </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407178">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Data Management for Decision Making</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4" name="Picture 3" descr="Logo&#10;&#10;Description automatically generated">
            <a:extLst>
              <a:ext uri="{FF2B5EF4-FFF2-40B4-BE49-F238E27FC236}">
                <a16:creationId xmlns="" xmlns:a16="http://schemas.microsoft.com/office/drawing/2014/main" id="{CF7FAABB-3ACB-3DE0-F648-A991093193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538" y="289462"/>
            <a:ext cx="3782390" cy="1891195"/>
          </a:xfrm>
          <a:prstGeom prst="rect">
            <a:avLst/>
          </a:prstGeom>
        </p:spPr>
      </p:pic>
      <p:pic>
        <p:nvPicPr>
          <p:cNvPr id="5" name="Picture 4">
            <a:extLst>
              <a:ext uri="{FF2B5EF4-FFF2-40B4-BE49-F238E27FC236}">
                <a16:creationId xmlns="" xmlns:a16="http://schemas.microsoft.com/office/drawing/2014/main" id="{4D474D01-E1A2-D42D-DA4B-96DA24D25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216952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2277431089"/>
              </p:ext>
            </p:extLst>
          </p:nvPr>
        </p:nvGraphicFramePr>
        <p:xfrm>
          <a:off x="1135118" y="520262"/>
          <a:ext cx="22528923" cy="10924452"/>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ANGUILLA</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a:ln>
                            <a:noFill/>
                          </a:ln>
                          <a:solidFill>
                            <a:schemeClr val="tx1"/>
                          </a:solidFill>
                          <a:uFillTx/>
                          <a:latin typeface="Montserrat" pitchFamily="2" charset="77"/>
                          <a:ea typeface="+mn-ea"/>
                          <a:cs typeface="+mn-cs"/>
                          <a:sym typeface="Proxima Nova"/>
                        </a:rPr>
                        <a:t>CVD-FCL-01/ANG</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Building Resilience within the Anguilla Education Sector Against Disasters</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€ 533,757</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rgbClr val="8F1A4B"/>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Ministry of Home Affairs &amp; Education</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15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a:ln>
                            <a:noFill/>
                          </a:ln>
                          <a:solidFill>
                            <a:schemeClr val="tx1"/>
                          </a:solidFill>
                          <a:uFillTx/>
                          <a:latin typeface="Montserrat" pitchFamily="2" charset="77"/>
                          <a:ea typeface="+mn-ea"/>
                          <a:cs typeface="+mn-cs"/>
                          <a:sym typeface="Proxima Nova"/>
                        </a:rPr>
                        <a:t>Start Date: 20/04/2022</a:t>
                      </a:r>
                      <a:endParaRPr lang="en-GB" sz="2800" b="0" i="0" u="none" strike="noStrike" cap="none" spc="0" baseline="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a:ln>
                            <a:noFill/>
                          </a:ln>
                          <a:solidFill>
                            <a:schemeClr val="tx1"/>
                          </a:solidFill>
                          <a:uFillTx/>
                          <a:latin typeface="Montserrat" pitchFamily="2" charset="77"/>
                          <a:ea typeface="+mn-ea"/>
                          <a:cs typeface="+mn-cs"/>
                          <a:sym typeface="Proxima Nova"/>
                        </a:rPr>
                        <a:t>End Date: 19/07/2023</a:t>
                      </a:r>
                      <a:endParaRPr lang="en-GB" sz="2800" b="0" i="0" u="none" strike="noStrike" cap="none" spc="0" baseline="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9362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 more resilient education sector in Anguilla, one which has the capacity to recover quickly from disasters like Covid-19 and Hurricane Irma and resume the teaching and learning process</a:t>
                      </a:r>
                    </a:p>
                    <a:p>
                      <a:pPr marL="127000" marR="0" indent="0" algn="ctr" defTabSz="825500" rtl="0" latinLnBrk="0">
                        <a:lnSpc>
                          <a:spcPct val="100000"/>
                        </a:lnSpc>
                        <a:spcBef>
                          <a:spcPts val="0"/>
                        </a:spcBef>
                        <a:spcAft>
                          <a:spcPts val="0"/>
                        </a:spcAft>
                        <a:buClrTx/>
                        <a:buSzPct val="100000"/>
                        <a:buFontTx/>
                        <a:buNone/>
                        <a:tabLst/>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US" sz="2800" b="0" i="0" u="none" strike="noStrike" cap="none" spc="0" baseline="0" noProof="0" dirty="0">
                        <a:ln>
                          <a:noFill/>
                        </a:ln>
                        <a:uFillTx/>
                        <a:latin typeface="Montserrat" pitchFamily="2" charset="77"/>
                      </a:endParaRPr>
                    </a:p>
                    <a:p>
                      <a:pPr marL="641350" marR="0" indent="-514350" algn="l" defTabSz="825500" rtl="0" latinLnBrk="0">
                        <a:lnSpc>
                          <a:spcPct val="100000"/>
                        </a:lnSpc>
                        <a:spcBef>
                          <a:spcPts val="0"/>
                        </a:spcBef>
                        <a:spcAft>
                          <a:spcPts val="0"/>
                        </a:spcAft>
                        <a:buClrTx/>
                        <a:buSzPct val="100000"/>
                        <a:buFontTx/>
                        <a:buAutoNum type="arabicPeriod"/>
                        <a:tabLst/>
                      </a:pPr>
                      <a:r>
                        <a:rPr lang="en-US" sz="2800" b="0" i="0" u="none" strike="noStrike" cap="none" spc="0" baseline="0" dirty="0">
                          <a:ln>
                            <a:noFill/>
                          </a:ln>
                          <a:solidFill>
                            <a:schemeClr val="tx1"/>
                          </a:solidFill>
                          <a:uFillTx/>
                          <a:latin typeface="Montserrat" pitchFamily="2" charset="77"/>
                          <a:ea typeface="+mn-ea"/>
                          <a:cs typeface="+mn-cs"/>
                          <a:sym typeface="Proxima Nova"/>
                        </a:rPr>
                        <a:t>Education Management Information System (EMIS) in use by all education institutions</a:t>
                      </a:r>
                    </a:p>
                    <a:p>
                      <a:pPr marL="641350" marR="0" indent="-514350" algn="l" defTabSz="825500" rtl="0" latinLnBrk="0">
                        <a:lnSpc>
                          <a:spcPct val="100000"/>
                        </a:lnSpc>
                        <a:spcBef>
                          <a:spcPts val="0"/>
                        </a:spcBef>
                        <a:spcAft>
                          <a:spcPts val="0"/>
                        </a:spcAft>
                        <a:buClrTx/>
                        <a:buSzPct val="100000"/>
                        <a:buFontTx/>
                        <a:buAutoNum type="arabicPeriod"/>
                        <a:tabLst/>
                      </a:pPr>
                      <a:r>
                        <a:rPr lang="en-US" sz="2800" b="0" i="0" u="none" strike="noStrike" cap="none" spc="0" baseline="0" dirty="0">
                          <a:ln>
                            <a:noFill/>
                          </a:ln>
                          <a:solidFill>
                            <a:schemeClr val="tx1"/>
                          </a:solidFill>
                          <a:uFillTx/>
                          <a:latin typeface="Montserrat" pitchFamily="2" charset="77"/>
                          <a:ea typeface="+mn-ea"/>
                          <a:cs typeface="+mn-cs"/>
                          <a:sym typeface="Proxima Nova"/>
                        </a:rPr>
                        <a:t>Standard national E-Learning Platform for blending learning and mitigating disasters</a:t>
                      </a:r>
                    </a:p>
                    <a:p>
                      <a:pPr marL="641350" marR="0" indent="-514350" algn="l" defTabSz="825500" rtl="0" latinLnBrk="0">
                        <a:lnSpc>
                          <a:spcPct val="100000"/>
                        </a:lnSpc>
                        <a:spcBef>
                          <a:spcPts val="0"/>
                        </a:spcBef>
                        <a:spcAft>
                          <a:spcPts val="0"/>
                        </a:spcAft>
                        <a:buClrTx/>
                        <a:buSzPct val="100000"/>
                        <a:buFontTx/>
                        <a:buAutoNum type="arabicPeriod"/>
                        <a:tabLst/>
                      </a:pPr>
                      <a:r>
                        <a:rPr lang="en-US" sz="2800" b="0" i="0" u="none" strike="noStrike" cap="none" spc="0" baseline="0" dirty="0">
                          <a:ln>
                            <a:noFill/>
                          </a:ln>
                          <a:solidFill>
                            <a:schemeClr val="tx1"/>
                          </a:solidFill>
                          <a:uFillTx/>
                          <a:latin typeface="Montserrat" pitchFamily="2" charset="77"/>
                          <a:ea typeface="+mn-ea"/>
                          <a:cs typeface="+mn-cs"/>
                          <a:sym typeface="Proxima Nova"/>
                        </a:rPr>
                        <a:t>Education Sector Disaster Contingency Plan approved by Executive Council</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77362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Resilient Education</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Capacity strengthening &amp; technology integration</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rPr>
                        <a:t>NCE under preparation</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8" name="Picture 7" descr="Logo&#10;&#10;Description automatically generated">
            <a:extLst>
              <a:ext uri="{FF2B5EF4-FFF2-40B4-BE49-F238E27FC236}">
                <a16:creationId xmlns="" xmlns:a16="http://schemas.microsoft.com/office/drawing/2014/main" id="{2B1E3549-8B95-A21D-32B3-D402BD42F2C5}"/>
              </a:ext>
            </a:extLst>
          </p:cNvPr>
          <p:cNvPicPr>
            <a:picLocks noChangeAspect="1"/>
          </p:cNvPicPr>
          <p:nvPr/>
        </p:nvPicPr>
        <p:blipFill>
          <a:blip r:embed="rId3"/>
          <a:stretch>
            <a:fillRect/>
          </a:stretch>
        </p:blipFill>
        <p:spPr>
          <a:xfrm>
            <a:off x="1135118" y="520262"/>
            <a:ext cx="3749434" cy="1880863"/>
          </a:xfrm>
          <a:prstGeom prst="rect">
            <a:avLst/>
          </a:prstGeom>
        </p:spPr>
      </p:pic>
      <p:pic>
        <p:nvPicPr>
          <p:cNvPr id="4" name="Picture 3">
            <a:extLst>
              <a:ext uri="{FF2B5EF4-FFF2-40B4-BE49-F238E27FC236}">
                <a16:creationId xmlns="" xmlns:a16="http://schemas.microsoft.com/office/drawing/2014/main" id="{19A8650F-A10D-0A16-A8B1-D6379C9ED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506421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190D4CB5-75B5-B238-4363-A6FD99A2C57A}"/>
              </a:ext>
            </a:extLst>
          </p:cNvPr>
          <p:cNvPicPr>
            <a:picLocks noChangeAspect="1"/>
          </p:cNvPicPr>
          <p:nvPr/>
        </p:nvPicPr>
        <p:blipFill>
          <a:blip r:embed="rId3"/>
          <a:stretch>
            <a:fillRect/>
          </a:stretch>
        </p:blipFill>
        <p:spPr>
          <a:xfrm>
            <a:off x="1135118" y="674846"/>
            <a:ext cx="3749434" cy="1887051"/>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1812828270"/>
              </p:ext>
            </p:extLst>
          </p:nvPr>
        </p:nvGraphicFramePr>
        <p:xfrm>
          <a:off x="1135118" y="520262"/>
          <a:ext cx="22528923" cy="10526366"/>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CAYMAN ISLANDS</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RES-10/CAY</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Increasing Coral Reef Resilience with Assisted Evolution via Selective Restoration </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€ 257,949</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The Central Caribbean Marine Institute </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16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22/02/2022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21/06/2023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9362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To increase coral reef resilience to future climate and anthropogenic impacts</a:t>
                      </a:r>
                    </a:p>
                    <a:p>
                      <a:pPr marL="127000" marR="0" indent="0" algn="ctr" rtl="0" latinLnBrk="0">
                        <a:lnSpc>
                          <a:spcPct val="100000"/>
                        </a:lnSpc>
                        <a:spcBef>
                          <a:spcPts val="0"/>
                        </a:spcBef>
                        <a:spcAft>
                          <a:spcPts val="0"/>
                        </a:spcAft>
                        <a:buClrTx/>
                        <a:buSzPct val="100000"/>
                        <a:buFontTx/>
                        <a:buNone/>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US" sz="2800" b="0" i="0" u="none" strike="noStrike" cap="none" spc="0" baseline="0" noProof="0" dirty="0">
                        <a:ln>
                          <a:noFill/>
                        </a:ln>
                        <a:uFillTx/>
                        <a:latin typeface="Montserrat" pitchFamily="2" charset="77"/>
                      </a:endParaRPr>
                    </a:p>
                    <a:p>
                      <a:pPr marL="641350" marR="0" indent="-514350" algn="l" rtl="0" latinLnBrk="0">
                        <a:lnSpc>
                          <a:spcPct val="100000"/>
                        </a:lnSpc>
                        <a:spcBef>
                          <a:spcPts val="0"/>
                        </a:spcBef>
                        <a:spcAft>
                          <a:spcPts val="0"/>
                        </a:spcAft>
                        <a:buClrTx/>
                        <a:buSzPct val="100000"/>
                        <a:buAutoNum type="arabicPeriod"/>
                      </a:pPr>
                      <a:r>
                        <a:rPr lang="en-US" sz="2800" b="0" i="0" u="none" strike="noStrike" cap="none" spc="0" baseline="0" dirty="0">
                          <a:ln>
                            <a:noFill/>
                          </a:ln>
                          <a:solidFill>
                            <a:schemeClr val="tx1"/>
                          </a:solidFill>
                          <a:uFillTx/>
                          <a:latin typeface="Montserrat" pitchFamily="2" charset="77"/>
                          <a:ea typeface="+mn-ea"/>
                          <a:cs typeface="+mn-cs"/>
                          <a:sym typeface="Proxima Nova"/>
                        </a:rPr>
                        <a:t>To increase resilience of coral reefs through selective restoration using stress tolerant corals</a:t>
                      </a:r>
                    </a:p>
                    <a:p>
                      <a:pPr marL="641350" marR="0" indent="-514350" algn="l" rtl="0" latinLnBrk="0">
                        <a:lnSpc>
                          <a:spcPct val="100000"/>
                        </a:lnSpc>
                        <a:spcBef>
                          <a:spcPts val="0"/>
                        </a:spcBef>
                        <a:spcAft>
                          <a:spcPts val="0"/>
                        </a:spcAft>
                        <a:buClrTx/>
                        <a:buSzPct val="100000"/>
                        <a:buAutoNum type="arabicPeriod"/>
                      </a:pPr>
                      <a:r>
                        <a:rPr lang="en-US" sz="2800" b="0" i="0" u="none" strike="noStrike" cap="none" spc="0" baseline="0" dirty="0">
                          <a:ln>
                            <a:noFill/>
                          </a:ln>
                          <a:solidFill>
                            <a:schemeClr val="tx1"/>
                          </a:solidFill>
                          <a:uFillTx/>
                          <a:latin typeface="Montserrat" pitchFamily="2" charset="77"/>
                          <a:ea typeface="+mn-ea"/>
                          <a:cs typeface="+mn-cs"/>
                          <a:sym typeface="Proxima Nova"/>
                        </a:rPr>
                        <a:t>To restore and sustain biodiversity on coral reefs</a:t>
                      </a:r>
                    </a:p>
                    <a:p>
                      <a:pPr marL="641350" marR="0" indent="-514350" algn="l" rtl="0" latinLnBrk="0">
                        <a:lnSpc>
                          <a:spcPct val="100000"/>
                        </a:lnSpc>
                        <a:spcBef>
                          <a:spcPts val="0"/>
                        </a:spcBef>
                        <a:spcAft>
                          <a:spcPts val="0"/>
                        </a:spcAft>
                        <a:buClrTx/>
                        <a:buSzPct val="100000"/>
                        <a:buAutoNum type="arabicPeriod"/>
                      </a:pPr>
                      <a:r>
                        <a:rPr lang="en-US" sz="2800" b="0" i="0" u="none" strike="noStrike" cap="none" spc="0" baseline="0" dirty="0">
                          <a:ln>
                            <a:noFill/>
                          </a:ln>
                          <a:solidFill>
                            <a:schemeClr val="tx1"/>
                          </a:solidFill>
                          <a:uFillTx/>
                          <a:latin typeface="Montserrat" pitchFamily="2" charset="77"/>
                          <a:ea typeface="+mn-ea"/>
                          <a:cs typeface="+mn-cs"/>
                          <a:sym typeface="Proxima Nova"/>
                        </a:rPr>
                        <a:t>To increase public awareness and stakeholder engagement with the coral reef crisis and restoration methods</a:t>
                      </a:r>
                    </a:p>
                    <a:p>
                      <a:pPr marL="641350" marR="0" indent="-514350" algn="l" rtl="0" latinLnBrk="0">
                        <a:lnSpc>
                          <a:spcPct val="100000"/>
                        </a:lnSpc>
                        <a:spcBef>
                          <a:spcPts val="0"/>
                        </a:spcBef>
                        <a:spcAft>
                          <a:spcPts val="0"/>
                        </a:spcAft>
                        <a:buClrTx/>
                        <a:buSzPct val="100000"/>
                        <a:buAutoNum type="arabicPeriod"/>
                      </a:pPr>
                      <a:r>
                        <a:rPr lang="en-US" sz="2800" b="0" i="0" u="none" strike="noStrike" cap="none" spc="0" baseline="0" dirty="0">
                          <a:ln>
                            <a:noFill/>
                          </a:ln>
                          <a:solidFill>
                            <a:schemeClr val="tx1"/>
                          </a:solidFill>
                          <a:uFillTx/>
                          <a:latin typeface="Montserrat" pitchFamily="2" charset="77"/>
                          <a:ea typeface="+mn-ea"/>
                          <a:cs typeface="+mn-cs"/>
                          <a:sym typeface="Proxima Nova"/>
                        </a:rPr>
                        <a:t>To present tangible solutions to coral reef adaptation methods for reef managers throughout the region, including European/UK overseas territories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375534">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Marine Biodiversity conservation </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Research, Knowledge and Policy Development </a:t>
                      </a: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4" name="Picture 3">
            <a:extLst>
              <a:ext uri="{FF2B5EF4-FFF2-40B4-BE49-F238E27FC236}">
                <a16:creationId xmlns="" xmlns:a16="http://schemas.microsoft.com/office/drawing/2014/main" id="{44FA89A3-00F4-3268-33EB-E2A2731F9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9844033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190D4CB5-75B5-B238-4363-A6FD99A2C57A}"/>
              </a:ext>
            </a:extLst>
          </p:cNvPr>
          <p:cNvPicPr>
            <a:picLocks noChangeAspect="1"/>
          </p:cNvPicPr>
          <p:nvPr/>
        </p:nvPicPr>
        <p:blipFill>
          <a:blip r:embed="rId3"/>
          <a:stretch>
            <a:fillRect/>
          </a:stretch>
        </p:blipFill>
        <p:spPr>
          <a:xfrm>
            <a:off x="1135118" y="674846"/>
            <a:ext cx="3749434" cy="1887051"/>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2947341999"/>
              </p:ext>
            </p:extLst>
          </p:nvPr>
        </p:nvGraphicFramePr>
        <p:xfrm>
          <a:off x="1135118" y="520262"/>
          <a:ext cx="22528923" cy="10951696"/>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CAYMAN ISLANDS</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RES-11/CAY</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Climate Literacy to Support Resilience in the Cayman Islands</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 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€ 163,223</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Cayman Islands National Trust </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14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07/02/2023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06/04/2024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9362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To contribute to the increased resilience of the Cayman Islands to adapt to, and mitigate the effects of climate change</a:t>
                      </a:r>
                    </a:p>
                    <a:p>
                      <a:pPr marL="127000" marR="0" indent="0" algn="ctr" rtl="0" latinLnBrk="0">
                        <a:lnSpc>
                          <a:spcPct val="100000"/>
                        </a:lnSpc>
                        <a:spcBef>
                          <a:spcPts val="0"/>
                        </a:spcBef>
                        <a:spcAft>
                          <a:spcPts val="0"/>
                        </a:spcAft>
                        <a:buClrTx/>
                        <a:buSzPct val="100000"/>
                        <a:buFontTx/>
                        <a:buNone/>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p>
                    <a:p>
                      <a:pPr lvl="0" algn="ctr">
                        <a:lnSpc>
                          <a:spcPct val="100000"/>
                        </a:lnSpc>
                        <a:spcBef>
                          <a:spcPts val="0"/>
                        </a:spcBef>
                        <a:spcAft>
                          <a:spcPts val="0"/>
                        </a:spcAft>
                        <a:buNone/>
                      </a:pPr>
                      <a:endParaRPr lang="en-US" sz="2800" b="0" i="0" u="none" strike="noStrike" cap="none" spc="0" baseline="0" noProof="0" dirty="0">
                        <a:ln>
                          <a:noFill/>
                        </a:ln>
                        <a:solidFill>
                          <a:schemeClr val="tx1"/>
                        </a:solidFill>
                        <a:uFillTx/>
                        <a:latin typeface="Montserrat" pitchFamily="2" charset="77"/>
                      </a:endParaRPr>
                    </a:p>
                    <a:p>
                      <a:pPr lvl="0" algn="l">
                        <a:lnSpc>
                          <a:spcPct val="100000"/>
                        </a:lnSpc>
                        <a:spcBef>
                          <a:spcPts val="0"/>
                        </a:spcBef>
                        <a:spcAft>
                          <a:spcPts val="0"/>
                        </a:spcAft>
                        <a:buNone/>
                      </a:pPr>
                      <a:r>
                        <a:rPr lang="en-US" sz="2800" b="0" i="0" u="none" strike="noStrike" cap="none" spc="0" baseline="0" noProof="0" dirty="0">
                          <a:ln>
                            <a:noFill/>
                          </a:ln>
                          <a:uFillTx/>
                          <a:latin typeface="Montserrat" pitchFamily="2" charset="77"/>
                        </a:rPr>
                        <a:t>Improved climate literacy among primary and secondary level students in pilot </a:t>
                      </a: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800864">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COMMENTS:</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Education / Marine Biodiversity conservation</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Education and Awareness Raising</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4" name="Picture 3">
            <a:extLst>
              <a:ext uri="{FF2B5EF4-FFF2-40B4-BE49-F238E27FC236}">
                <a16:creationId xmlns="" xmlns:a16="http://schemas.microsoft.com/office/drawing/2014/main" id="{8D3FB20B-AF3C-870C-60B2-BBAF6314D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1447757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190D4CB5-75B5-B238-4363-A6FD99A2C57A}"/>
              </a:ext>
            </a:extLst>
          </p:cNvPr>
          <p:cNvPicPr>
            <a:picLocks noChangeAspect="1"/>
          </p:cNvPicPr>
          <p:nvPr/>
        </p:nvPicPr>
        <p:blipFill>
          <a:blip r:embed="rId3"/>
          <a:stretch>
            <a:fillRect/>
          </a:stretch>
        </p:blipFill>
        <p:spPr>
          <a:xfrm>
            <a:off x="1135118" y="674846"/>
            <a:ext cx="3749434" cy="1887051"/>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2561583768"/>
              </p:ext>
            </p:extLst>
          </p:nvPr>
        </p:nvGraphicFramePr>
        <p:xfrm>
          <a:off x="1135118" y="520262"/>
          <a:ext cx="22528923" cy="10522432"/>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CAYMAN ISLANDS</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RES-17/CAY</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Coastal Ecosystems Education Guide and Program</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€ 302,004</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Mangrove Education Project Ltd.</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16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21/06/2022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20/12/2023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9362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To effectively conserve Cayman’s coastal ecosystems in terms of area, integrity and biodiversity</a:t>
                      </a:r>
                    </a:p>
                    <a:p>
                      <a:pPr marL="127000" marR="0" indent="0" algn="ctr" rtl="0" latinLnBrk="0">
                        <a:lnSpc>
                          <a:spcPct val="100000"/>
                        </a:lnSpc>
                        <a:spcBef>
                          <a:spcPts val="0"/>
                        </a:spcBef>
                        <a:spcAft>
                          <a:spcPts val="0"/>
                        </a:spcAft>
                        <a:buClrTx/>
                        <a:buSzPct val="100000"/>
                        <a:buFontTx/>
                        <a:buNone/>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US" sz="2800" b="0" i="0" u="none" strike="noStrike" cap="none" spc="0" baseline="0" noProof="0" dirty="0">
                        <a:ln>
                          <a:noFill/>
                        </a:ln>
                        <a:uFillTx/>
                        <a:latin typeface="Montserrat" pitchFamily="2" charset="77"/>
                      </a:endParaRPr>
                    </a:p>
                    <a:p>
                      <a:pPr marL="641350" marR="0" indent="-514350" algn="l" rtl="0" latinLnBrk="0">
                        <a:lnSpc>
                          <a:spcPct val="100000"/>
                        </a:lnSpc>
                        <a:spcBef>
                          <a:spcPts val="0"/>
                        </a:spcBef>
                        <a:spcAft>
                          <a:spcPts val="0"/>
                        </a:spcAft>
                        <a:buClrTx/>
                        <a:buSzPct val="100000"/>
                        <a:buFontTx/>
                        <a:buAutoNum type="arabicPeriod"/>
                      </a:pPr>
                      <a:r>
                        <a:rPr lang="en-US" sz="2800" b="0" i="0" u="none" strike="noStrike" cap="none" spc="0" baseline="0" dirty="0">
                          <a:ln>
                            <a:noFill/>
                          </a:ln>
                          <a:solidFill>
                            <a:schemeClr val="tx1"/>
                          </a:solidFill>
                          <a:uFillTx/>
                          <a:latin typeface="Montserrat" pitchFamily="2" charset="77"/>
                          <a:ea typeface="+mn-ea"/>
                          <a:cs typeface="+mn-cs"/>
                          <a:sym typeface="Proxima Nova"/>
                        </a:rPr>
                        <a:t>To improve local knowledge of endemic coastal environment through student and teacher education </a:t>
                      </a:r>
                      <a:r>
                        <a:rPr lang="en-US" sz="2800" b="0" i="0" u="none" strike="noStrike" cap="none" spc="0" baseline="0" dirty="0" err="1">
                          <a:ln>
                            <a:noFill/>
                          </a:ln>
                          <a:solidFill>
                            <a:schemeClr val="tx1"/>
                          </a:solidFill>
                          <a:uFillTx/>
                          <a:latin typeface="Montserrat" pitchFamily="2" charset="77"/>
                          <a:ea typeface="+mn-ea"/>
                          <a:cs typeface="+mn-cs"/>
                          <a:sym typeface="Proxima Nova"/>
                        </a:rPr>
                        <a:t>programmes</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641350" marR="0" indent="-514350" algn="l" rtl="0" latinLnBrk="0">
                        <a:lnSpc>
                          <a:spcPct val="100000"/>
                        </a:lnSpc>
                        <a:spcBef>
                          <a:spcPts val="0"/>
                        </a:spcBef>
                        <a:spcAft>
                          <a:spcPts val="0"/>
                        </a:spcAft>
                        <a:buClrTx/>
                        <a:buSzPct val="100000"/>
                        <a:buFontTx/>
                        <a:buAutoNum type="arabicPeriod"/>
                      </a:pPr>
                      <a:r>
                        <a:rPr lang="en-US" sz="2800" b="0" i="0" u="none" strike="noStrike" cap="none" spc="0" baseline="0" dirty="0">
                          <a:ln>
                            <a:noFill/>
                          </a:ln>
                          <a:solidFill>
                            <a:schemeClr val="tx1"/>
                          </a:solidFill>
                          <a:uFillTx/>
                          <a:latin typeface="Montserrat" pitchFamily="2" charset="77"/>
                          <a:ea typeface="+mn-ea"/>
                          <a:cs typeface="+mn-cs"/>
                          <a:sym typeface="Proxima Nova"/>
                        </a:rPr>
                        <a:t>To provide actionable data to Government to implement in its National Education and Environment </a:t>
                      </a:r>
                      <a:r>
                        <a:rPr lang="en-US" sz="2800" b="0" i="0" u="none" strike="noStrike" cap="none" spc="0" baseline="0" dirty="0" err="1">
                          <a:ln>
                            <a:noFill/>
                          </a:ln>
                          <a:solidFill>
                            <a:schemeClr val="tx1"/>
                          </a:solidFill>
                          <a:uFillTx/>
                          <a:latin typeface="Montserrat" pitchFamily="2" charset="77"/>
                          <a:ea typeface="+mn-ea"/>
                          <a:cs typeface="+mn-cs"/>
                          <a:sym typeface="Proxima Nova"/>
                        </a:rPr>
                        <a:t>Programmes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062928">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Marine Biodiversity Education / Conservation</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4" name="Picture 3">
            <a:extLst>
              <a:ext uri="{FF2B5EF4-FFF2-40B4-BE49-F238E27FC236}">
                <a16:creationId xmlns="" xmlns:a16="http://schemas.microsoft.com/office/drawing/2014/main" id="{9E21012D-1D67-52A7-260F-18B0762A3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10011851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AA76DC44-C6E7-435E-82C7-9364B7172D5E}"/>
              </a:ext>
            </a:extLst>
          </p:cNvPr>
          <p:cNvSpPr>
            <a:spLocks noGrp="1"/>
          </p:cNvSpPr>
          <p:nvPr>
            <p:ph type="subTitle" idx="1"/>
          </p:nvPr>
        </p:nvSpPr>
        <p:spPr>
          <a:xfrm>
            <a:off x="1981200" y="4786541"/>
            <a:ext cx="10210800" cy="6338658"/>
          </a:xfrm>
        </p:spPr>
        <p:txBody>
          <a:bodyPr>
            <a:noAutofit/>
          </a:bodyPr>
          <a:lstStyle/>
          <a:p>
            <a:pPr algn="l"/>
            <a:r>
              <a:rPr lang="en-ZA" sz="2400">
                <a:solidFill>
                  <a:schemeClr val="bg1"/>
                </a:solidFill>
                <a:latin typeface="Montserrat" pitchFamily="2" charset="77"/>
                <a:ea typeface="Calibri" panose="020F0502020204030204" pitchFamily="34" charset="0"/>
              </a:rPr>
              <a:t> </a:t>
            </a:r>
            <a:endParaRPr lang="en-US" sz="2400">
              <a:solidFill>
                <a:schemeClr val="bg1"/>
              </a:solidFill>
              <a:latin typeface="Montserrat" pitchFamily="2" charset="77"/>
              <a:ea typeface="Calibri" panose="020F0502020204030204" pitchFamily="34" charset="0"/>
            </a:endParaRPr>
          </a:p>
          <a:p>
            <a:pPr algn="l"/>
            <a:endParaRPr lang="en-US" sz="2400">
              <a:solidFill>
                <a:schemeClr val="bg1"/>
              </a:solidFill>
              <a:latin typeface="Montserrat" pitchFamily="2" charset="77"/>
            </a:endParaRPr>
          </a:p>
        </p:txBody>
      </p:sp>
      <p:sp>
        <p:nvSpPr>
          <p:cNvPr id="11" name="Rectangle 10">
            <a:extLst>
              <a:ext uri="{FF2B5EF4-FFF2-40B4-BE49-F238E27FC236}">
                <a16:creationId xmlns="" xmlns:a16="http://schemas.microsoft.com/office/drawing/2014/main" id="{DDE9367D-8EBE-A8B2-A70C-4ADA8A1F78B3}"/>
              </a:ext>
            </a:extLst>
          </p:cNvPr>
          <p:cNvSpPr/>
          <p:nvPr/>
        </p:nvSpPr>
        <p:spPr>
          <a:xfrm>
            <a:off x="12312" y="11981953"/>
            <a:ext cx="24378248" cy="1742380"/>
          </a:xfrm>
          <a:prstGeom prst="rect">
            <a:avLst/>
          </a:prstGeom>
          <a:solidFill>
            <a:sysClr val="window" lastClr="FFFFFF"/>
          </a:solidFill>
          <a:ln w="12700" cap="flat">
            <a:noFill/>
            <a:miter lim="400000"/>
          </a:ln>
          <a:effectLst/>
          <a:sp3d/>
        </p:spPr>
        <p:txBody>
          <a:bodyPr rot="0" spcFirstLastPara="1" vertOverflow="overflow" horzOverflow="overflow" vert="horz" wrap="square" lIns="101600" tIns="101600" rIns="101600" bIns="101600" numCol="1" spcCol="38100" rtlCol="0" anchor="ctr">
            <a:spAutoFit/>
          </a:bodyPr>
          <a:lstStyle/>
          <a:p>
            <a:pPr defTabSz="1651000">
              <a:defRPr/>
            </a:pPr>
            <a:endParaRPr lang="en-US" sz="6400">
              <a:solidFill>
                <a:srgbClr val="FFFFFF"/>
              </a:solidFill>
              <a:latin typeface="Helvetica Light"/>
              <a:ea typeface="Helvetica Light"/>
              <a:cs typeface="Helvetica Light"/>
              <a:sym typeface="Helvetica Light"/>
            </a:endParaRPr>
          </a:p>
        </p:txBody>
      </p:sp>
      <p:sp>
        <p:nvSpPr>
          <p:cNvPr id="6" name="AutoShape 2" descr="Flag of British Virgin Islands">
            <a:extLst>
              <a:ext uri="{FF2B5EF4-FFF2-40B4-BE49-F238E27FC236}">
                <a16:creationId xmlns="" xmlns:a16="http://schemas.microsoft.com/office/drawing/2014/main" id="{483EFDD3-7A31-F16D-DC4F-4D19508C34F2}"/>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p>
        </p:txBody>
      </p:sp>
      <p:pic>
        <p:nvPicPr>
          <p:cNvPr id="2" name="Picture 1">
            <a:extLst>
              <a:ext uri="{FF2B5EF4-FFF2-40B4-BE49-F238E27FC236}">
                <a16:creationId xmlns="" xmlns:a16="http://schemas.microsoft.com/office/drawing/2014/main" id="{A867AF2C-EE0A-C1D0-AF2B-345729478C7B}"/>
              </a:ext>
            </a:extLst>
          </p:cNvPr>
          <p:cNvPicPr>
            <a:picLocks noChangeAspect="1"/>
          </p:cNvPicPr>
          <p:nvPr/>
        </p:nvPicPr>
        <p:blipFill>
          <a:blip r:embed="rId3"/>
          <a:stretch>
            <a:fillRect/>
          </a:stretch>
        </p:blipFill>
        <p:spPr>
          <a:xfrm>
            <a:off x="1135119" y="674846"/>
            <a:ext cx="3749434" cy="1887052"/>
          </a:xfrm>
          <a:prstGeom prst="rect">
            <a:avLst/>
          </a:prstGeom>
        </p:spPr>
      </p:pic>
      <p:graphicFrame>
        <p:nvGraphicFramePr>
          <p:cNvPr id="3" name="Table 4">
            <a:extLst>
              <a:ext uri="{FF2B5EF4-FFF2-40B4-BE49-F238E27FC236}">
                <a16:creationId xmlns="" xmlns:a16="http://schemas.microsoft.com/office/drawing/2014/main" id="{3A37CF3E-06E4-3E73-E327-F378B59F89E1}"/>
              </a:ext>
            </a:extLst>
          </p:cNvPr>
          <p:cNvGraphicFramePr>
            <a:graphicFrameLocks noGrp="1"/>
          </p:cNvGraphicFramePr>
          <p:nvPr>
            <p:extLst>
              <p:ext uri="{D42A27DB-BD31-4B8C-83A1-F6EECF244321}">
                <p14:modId xmlns:p14="http://schemas.microsoft.com/office/powerpoint/2010/main" val="3726414522"/>
              </p:ext>
            </p:extLst>
          </p:nvPr>
        </p:nvGraphicFramePr>
        <p:xfrm>
          <a:off x="1135119" y="244019"/>
          <a:ext cx="22528926" cy="12401156"/>
        </p:xfrm>
        <a:graphic>
          <a:graphicData uri="http://schemas.openxmlformats.org/drawingml/2006/table">
            <a:tbl>
              <a:tblPr firstRow="1" bandRow="1">
                <a:tableStyleId>{5940675A-B579-460E-94D1-54222C63F5DA}</a:tableStyleId>
              </a:tblPr>
              <a:tblGrid>
                <a:gridCol w="7509642">
                  <a:extLst>
                    <a:ext uri="{9D8B030D-6E8A-4147-A177-3AD203B41FA5}">
                      <a16:colId xmlns="" xmlns:a16="http://schemas.microsoft.com/office/drawing/2014/main" val="2562560090"/>
                    </a:ext>
                  </a:extLst>
                </a:gridCol>
                <a:gridCol w="7509642">
                  <a:extLst>
                    <a:ext uri="{9D8B030D-6E8A-4147-A177-3AD203B41FA5}">
                      <a16:colId xmlns="" xmlns:a16="http://schemas.microsoft.com/office/drawing/2014/main" val="557443571"/>
                    </a:ext>
                  </a:extLst>
                </a:gridCol>
                <a:gridCol w="7509642">
                  <a:extLst>
                    <a:ext uri="{9D8B030D-6E8A-4147-A177-3AD203B41FA5}">
                      <a16:colId xmlns="" xmlns:a16="http://schemas.microsoft.com/office/drawing/2014/main" val="2601346121"/>
                    </a:ext>
                  </a:extLst>
                </a:gridCol>
              </a:tblGrid>
              <a:tr h="2349062">
                <a:tc>
                  <a:txBody>
                    <a:bodyPr/>
                    <a:lstStyle/>
                    <a:p>
                      <a:pPr marL="127000" indent="0">
                        <a:buNone/>
                      </a:pPr>
                      <a:endParaRPr lang="en-GB" sz="16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CAYMAN ISLANDS</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3600" b="0" i="0" u="none" strike="noStrike" cap="none" spc="0" baseline="0" dirty="0">
                          <a:ln>
                            <a:noFill/>
                          </a:ln>
                          <a:solidFill>
                            <a:schemeClr val="tx1"/>
                          </a:solidFill>
                          <a:uFillTx/>
                          <a:latin typeface="Montserrat" pitchFamily="2" charset="77"/>
                          <a:ea typeface="+mn-ea"/>
                          <a:cs typeface="+mn-cs"/>
                          <a:sym typeface="Proxima Nova"/>
                        </a:rPr>
                        <a:t>CVD-FCL-13/CAY</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106680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Adapting to Covid-19: Urgent technical assistance to support CCMI’s capacity to be a regional leader in protecting marine biodiversity and improving resilience. </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70">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€ 203,384</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9FAA3A"/>
                          </a:solidFill>
                          <a:uFillTx/>
                          <a:latin typeface="Montserrat" pitchFamily="2" charset="77"/>
                          <a:ea typeface="+mn-ea"/>
                          <a:cs typeface="+mn-cs"/>
                          <a:sym typeface="Proxima Nova"/>
                        </a:rPr>
                        <a:t>Project completed</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The Central Caribbean Marine Institute </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13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22/02/2022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21/03/2023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67345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rtl="0" latinLnBrk="0">
                        <a:lnSpc>
                          <a:spcPct val="100000"/>
                        </a:lnSpc>
                        <a:spcBef>
                          <a:spcPts val="0"/>
                        </a:spcBef>
                        <a:spcAft>
                          <a:spcPts val="0"/>
                        </a:spcAft>
                        <a:buClrTx/>
                        <a:buSzPct val="100000"/>
                        <a:buFontTx/>
                        <a:buNone/>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To strengthen CCMI’s capacity to manage the impacts of the global pandemic, by improving health and safety features of the facilities infrastructure and adapting emergency management processes,  to support enhanced operational resilience in a Covid-19 environment</a:t>
                      </a:r>
                    </a:p>
                    <a:p>
                      <a:pPr marL="127000" marR="0" indent="0" algn="ctr" rtl="0" latinLnBrk="0">
                        <a:lnSpc>
                          <a:spcPct val="100000"/>
                        </a:lnSpc>
                        <a:spcBef>
                          <a:spcPts val="0"/>
                        </a:spcBef>
                        <a:spcAft>
                          <a:spcPts val="0"/>
                        </a:spcAft>
                        <a:buClrTx/>
                        <a:buSzPct val="100000"/>
                        <a:buFontTx/>
                        <a:buNone/>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RESULTS ACHIEVED:</a:t>
                      </a:r>
                    </a:p>
                    <a:p>
                      <a:pPr marL="342900" lvl="0" indent="-342900" algn="l">
                        <a:lnSpc>
                          <a:spcPct val="100000"/>
                        </a:lnSpc>
                        <a:spcBef>
                          <a:spcPts val="0"/>
                        </a:spcBef>
                        <a:spcAft>
                          <a:spcPts val="0"/>
                        </a:spcAft>
                        <a:buFont typeface="+mj-lt"/>
                        <a:buAutoNum type="arabicPeriod"/>
                      </a:pPr>
                      <a:r>
                        <a:rPr lang="en-GB" sz="2400" b="0" i="0" u="none" strike="noStrike" cap="none" spc="0" baseline="0" noProof="0" dirty="0">
                          <a:ln>
                            <a:noFill/>
                          </a:ln>
                          <a:uFillTx/>
                          <a:latin typeface="Montserrat" pitchFamily="2" charset="77"/>
                        </a:rPr>
                        <a:t> One organisational COVID 19 Response Manual formulated.</a:t>
                      </a:r>
                    </a:p>
                    <a:p>
                      <a:pPr marL="342900" lvl="0" indent="-342900" algn="l">
                        <a:lnSpc>
                          <a:spcPct val="100000"/>
                        </a:lnSpc>
                        <a:spcBef>
                          <a:spcPts val="0"/>
                        </a:spcBef>
                        <a:spcAft>
                          <a:spcPts val="0"/>
                        </a:spcAft>
                        <a:buFont typeface="+mj-lt"/>
                        <a:buAutoNum type="arabicPeriod"/>
                      </a:pPr>
                      <a:r>
                        <a:rPr lang="en-GB" sz="2400" b="0" i="0" u="none" strike="noStrike" cap="none" spc="0" baseline="0" noProof="0" dirty="0">
                          <a:ln>
                            <a:noFill/>
                          </a:ln>
                          <a:uFillTx/>
                          <a:latin typeface="Montserrat" pitchFamily="2" charset="77"/>
                        </a:rPr>
                        <a:t> Kitchen, dorms, showers and workspaces upgraded with enhanced COVID 19 health and safety features.</a:t>
                      </a:r>
                    </a:p>
                    <a:p>
                      <a:pPr marL="342900" lvl="0" indent="-342900" algn="l">
                        <a:lnSpc>
                          <a:spcPct val="100000"/>
                        </a:lnSpc>
                        <a:spcBef>
                          <a:spcPts val="0"/>
                        </a:spcBef>
                        <a:spcAft>
                          <a:spcPts val="0"/>
                        </a:spcAft>
                        <a:buFont typeface="+mj-lt"/>
                        <a:buAutoNum type="arabicPeriod"/>
                      </a:pPr>
                      <a:r>
                        <a:rPr lang="en-GB" sz="2400" b="0" i="0" u="none" strike="noStrike" cap="none" spc="0" baseline="0" noProof="0" dirty="0">
                          <a:ln>
                            <a:noFill/>
                          </a:ln>
                          <a:uFillTx/>
                          <a:latin typeface="Montserrat" pitchFamily="2" charset="77"/>
                        </a:rPr>
                        <a:t> One transportation vehicle procured with relevant safety protocols established for its use.</a:t>
                      </a:r>
                    </a:p>
                    <a:p>
                      <a:pPr marL="342900" lvl="0" indent="-342900" algn="l">
                        <a:lnSpc>
                          <a:spcPct val="100000"/>
                        </a:lnSpc>
                        <a:spcBef>
                          <a:spcPts val="0"/>
                        </a:spcBef>
                        <a:spcAft>
                          <a:spcPts val="0"/>
                        </a:spcAft>
                        <a:buFont typeface="+mj-lt"/>
                        <a:buAutoNum type="arabicPeriod"/>
                      </a:pPr>
                      <a:r>
                        <a:rPr lang="en-GB" sz="2400" b="0" i="0" u="none" strike="noStrike" cap="none" spc="0" baseline="0" noProof="0" dirty="0">
                          <a:ln>
                            <a:noFill/>
                          </a:ln>
                          <a:uFillTx/>
                          <a:latin typeface="Montserrat" pitchFamily="2" charset="77"/>
                        </a:rPr>
                        <a:t> Covid-19 safe, contactless IT systems implemented to reduce the need for personal contact processes in operations.</a:t>
                      </a:r>
                    </a:p>
                    <a:p>
                      <a:pPr marL="342900" lvl="0" indent="-342900" algn="l">
                        <a:lnSpc>
                          <a:spcPct val="100000"/>
                        </a:lnSpc>
                        <a:spcBef>
                          <a:spcPts val="0"/>
                        </a:spcBef>
                        <a:spcAft>
                          <a:spcPts val="0"/>
                        </a:spcAft>
                        <a:buFont typeface="+mj-lt"/>
                        <a:buAutoNum type="arabicPeriod"/>
                      </a:pPr>
                      <a:r>
                        <a:rPr lang="en-GB" sz="2400" b="0" i="0" u="none" strike="noStrike" cap="none" spc="0" baseline="0" noProof="0" dirty="0">
                          <a:ln>
                            <a:noFill/>
                          </a:ln>
                          <a:uFillTx/>
                          <a:latin typeface="Montserrat" pitchFamily="2" charset="77"/>
                        </a:rPr>
                        <a:t> Resource materials for health and safety education and training to mitigate the spread and impact of the pandemic produced. </a:t>
                      </a:r>
                    </a:p>
                    <a:p>
                      <a:pPr marL="342900" lvl="0" indent="-342900" algn="l">
                        <a:lnSpc>
                          <a:spcPct val="100000"/>
                        </a:lnSpc>
                        <a:spcBef>
                          <a:spcPts val="0"/>
                        </a:spcBef>
                        <a:spcAft>
                          <a:spcPts val="0"/>
                        </a:spcAft>
                        <a:buFont typeface="+mj-lt"/>
                        <a:buAutoNum type="arabicPeriod"/>
                      </a:pPr>
                      <a:r>
                        <a:rPr lang="en-GB" sz="2400" b="0" i="0" u="none" strike="noStrike" cap="none" spc="0" baseline="0" noProof="0" dirty="0">
                          <a:ln>
                            <a:noFill/>
                          </a:ln>
                          <a:uFillTx/>
                          <a:latin typeface="Montserrat" pitchFamily="2" charset="77"/>
                        </a:rPr>
                        <a:t> Sixteen staff members and ten institutional leads (impacting circa 150 students) trained on the health and safety protocols to reduce the impact of COVID 19 on   their work and living environment.</a:t>
                      </a:r>
                    </a:p>
                    <a:p>
                      <a:pPr marL="342900" lvl="0" indent="-342900" algn="l">
                        <a:lnSpc>
                          <a:spcPct val="100000"/>
                        </a:lnSpc>
                        <a:spcBef>
                          <a:spcPts val="0"/>
                        </a:spcBef>
                        <a:spcAft>
                          <a:spcPts val="0"/>
                        </a:spcAft>
                        <a:buFont typeface="+mj-lt"/>
                        <a:buAutoNum type="arabicPeriod"/>
                      </a:pPr>
                      <a:r>
                        <a:rPr lang="en-GB" sz="2400" b="0" i="0" u="none" strike="noStrike" cap="none" spc="0" baseline="0" noProof="0" dirty="0">
                          <a:ln>
                            <a:noFill/>
                          </a:ln>
                          <a:uFillTx/>
                          <a:latin typeface="Montserrat" pitchFamily="2" charset="77"/>
                        </a:rPr>
                        <a:t> One webinar and associated materials on organisational health and safety responses to COVID-19 for environmental organisations made publicly available on CCMI website and disseminated to other OCT beneficiaries.</a:t>
                      </a: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91440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COVID-19 &amp; Marine Biodiversity Education</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7" name="Picture 6">
            <a:extLst>
              <a:ext uri="{FF2B5EF4-FFF2-40B4-BE49-F238E27FC236}">
                <a16:creationId xmlns="" xmlns:a16="http://schemas.microsoft.com/office/drawing/2014/main" id="{4D12A5B3-4054-53CB-722C-C1D42C2F1F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23780995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47107"/>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34C4A2B0-C3DA-2606-B086-A4EADECA7DEE}"/>
              </a:ext>
            </a:extLst>
          </p:cNvPr>
          <p:cNvPicPr>
            <a:picLocks noChangeAspect="1"/>
          </p:cNvPicPr>
          <p:nvPr/>
        </p:nvPicPr>
        <p:blipFill>
          <a:blip r:embed="rId2"/>
          <a:stretch>
            <a:fillRect/>
          </a:stretch>
        </p:blipFill>
        <p:spPr>
          <a:xfrm>
            <a:off x="1135118" y="520262"/>
            <a:ext cx="2895600" cy="1929193"/>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3705927356"/>
              </p:ext>
            </p:extLst>
          </p:nvPr>
        </p:nvGraphicFramePr>
        <p:xfrm>
          <a:off x="1135118" y="520262"/>
          <a:ext cx="22528923" cy="10470433"/>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b="0" i="0" u="none" strike="noStrike" cap="none" spc="0" baseline="0" dirty="0">
                          <a:ln>
                            <a:noFill/>
                          </a:ln>
                          <a:solidFill>
                            <a:schemeClr val="tx1"/>
                          </a:solidFill>
                          <a:uFillTx/>
                          <a:latin typeface="Montserrat" pitchFamily="2" charset="77"/>
                          <a:ea typeface="+mn-ea"/>
                          <a:cs typeface="+mn-cs"/>
                          <a:sym typeface="Proxima Nova"/>
                        </a:rPr>
                        <a:t>CURAÇAO</a:t>
                      </a:r>
                      <a:endParaRPr lang="en-GB" sz="4400" b="0" i="0" u="none" strike="noStrike" cap="none" spc="0" baseline="0" dirty="0">
                        <a:ln>
                          <a:noFill/>
                        </a:ln>
                        <a:solidFill>
                          <a:schemeClr val="tx1"/>
                        </a:solidFill>
                        <a:uFillTx/>
                        <a:latin typeface="Montserrat" pitchFamily="2" charset="77"/>
                        <a:ea typeface="+mn-ea"/>
                        <a:cs typeface="+mn-cs"/>
                        <a:sym typeface="Proxima Nova"/>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RES-48/CUR</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lvl="0" indent="0" algn="ctr">
                        <a:lnSpc>
                          <a:spcPct val="100000"/>
                        </a:lnSpc>
                        <a:spcBef>
                          <a:spcPts val="0"/>
                        </a:spcBef>
                        <a:spcAft>
                          <a:spcPts val="0"/>
                        </a:spcAft>
                        <a:buNone/>
                      </a:pPr>
                      <a:r>
                        <a:rPr lang="en-US" sz="2800" b="1" i="0" u="none" strike="noStrike" cap="none" spc="0" baseline="0" dirty="0">
                          <a:ln>
                            <a:noFill/>
                          </a:ln>
                          <a:solidFill>
                            <a:schemeClr val="bg1"/>
                          </a:solidFill>
                          <a:uFillTx/>
                          <a:latin typeface="Montserrat" pitchFamily="2" charset="77"/>
                          <a:ea typeface="+mn-ea"/>
                          <a:cs typeface="+mn-cs"/>
                        </a:rPr>
                        <a:t>Development Plan for Ramsar Wetland of International Importance #2355: Klein Curaçao </a:t>
                      </a:r>
                      <a:endParaRPr lang="en-US"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€ 372,992</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Government of Curaçao</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15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23/11/2022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22/02/2024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9362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defTabSz="825500" rtl="0" latinLnBrk="0">
                        <a:lnSpc>
                          <a:spcPct val="100000"/>
                        </a:lnSpc>
                        <a:spcBef>
                          <a:spcPts val="0"/>
                        </a:spcBef>
                        <a:spcAft>
                          <a:spcPts val="0"/>
                        </a:spcAft>
                        <a:buClrTx/>
                        <a:buSzPct val="100000"/>
                        <a:buFontTx/>
                        <a:buNone/>
                        <a:tabLst/>
                      </a:pPr>
                      <a:r>
                        <a:rPr lang="en-US" sz="2800" b="0" i="0" u="none" strike="noStrike" cap="none" spc="0" baseline="0" noProof="0" dirty="0">
                          <a:ln>
                            <a:noFill/>
                          </a:ln>
                          <a:solidFill>
                            <a:schemeClr val="tx1"/>
                          </a:solidFill>
                          <a:uFillTx/>
                          <a:latin typeface="Montserrat" pitchFamily="2" charset="77"/>
                          <a:ea typeface="+mn-ea"/>
                          <a:cs typeface="+mn-cs"/>
                          <a:sym typeface="Proxima Nova"/>
                        </a:rPr>
                        <a:t>To contribute to the increased resilience of the marine ecosystem of Klein </a:t>
                      </a:r>
                      <a:r>
                        <a:rPr lang="en-US" sz="2800" b="0" i="0" u="none" strike="noStrike" cap="none" spc="0" baseline="0" noProof="0" dirty="0" err="1">
                          <a:ln>
                            <a:noFill/>
                          </a:ln>
                          <a:solidFill>
                            <a:schemeClr val="tx1"/>
                          </a:solidFill>
                          <a:uFillTx/>
                          <a:latin typeface="Montserrat" pitchFamily="2" charset="77"/>
                          <a:ea typeface="+mn-ea"/>
                          <a:cs typeface="+mn-cs"/>
                          <a:sym typeface="Proxima Nova"/>
                        </a:rPr>
                        <a:t>Cura</a:t>
                      </a:r>
                      <a:r>
                        <a:rPr lang="en-US" sz="2800" b="0" i="0" u="none" strike="noStrike" cap="none" spc="0" baseline="0" dirty="0">
                          <a:ln>
                            <a:noFill/>
                          </a:ln>
                          <a:solidFill>
                            <a:schemeClr val="tx1"/>
                          </a:solidFill>
                          <a:uFillTx/>
                          <a:latin typeface="Montserrat" pitchFamily="2" charset="77"/>
                          <a:ea typeface="+mn-ea"/>
                          <a:cs typeface="+mn-cs"/>
                          <a:sym typeface="Proxima Nova"/>
                        </a:rPr>
                        <a:t>ç</a:t>
                      </a:r>
                      <a:r>
                        <a:rPr lang="en-US" sz="2800" b="0" i="0" u="none" strike="noStrike" cap="none" spc="0" baseline="0" noProof="0" dirty="0" err="1">
                          <a:ln>
                            <a:noFill/>
                          </a:ln>
                          <a:solidFill>
                            <a:schemeClr val="tx1"/>
                          </a:solidFill>
                          <a:uFillTx/>
                          <a:latin typeface="Montserrat" pitchFamily="2" charset="77"/>
                          <a:ea typeface="+mn-ea"/>
                          <a:cs typeface="+mn-cs"/>
                          <a:sym typeface="Proxima Nova"/>
                        </a:rPr>
                        <a:t>ao</a:t>
                      </a:r>
                      <a:r>
                        <a:rPr lang="en-US" sz="2800" b="0" i="0" u="none" strike="noStrike" cap="none" spc="0" baseline="0" noProof="0" dirty="0">
                          <a:ln>
                            <a:noFill/>
                          </a:ln>
                          <a:solidFill>
                            <a:schemeClr val="tx1"/>
                          </a:solidFill>
                          <a:uFillTx/>
                          <a:latin typeface="Montserrat" pitchFamily="2" charset="77"/>
                          <a:ea typeface="+mn-ea"/>
                          <a:cs typeface="+mn-cs"/>
                          <a:sym typeface="Proxima Nova"/>
                        </a:rPr>
                        <a:t> to the impacts of climate change and adverse economic development</a:t>
                      </a:r>
                    </a:p>
                    <a:p>
                      <a:pPr marL="127000" marR="0" lvl="0" indent="0" algn="ctr" defTabSz="825500" rtl="0" latinLnBrk="0">
                        <a:lnSpc>
                          <a:spcPct val="100000"/>
                        </a:lnSpc>
                        <a:spcBef>
                          <a:spcPts val="0"/>
                        </a:spcBef>
                        <a:spcAft>
                          <a:spcPts val="0"/>
                        </a:spcAft>
                        <a:buClrTx/>
                        <a:buSzPct val="100000"/>
                        <a:buFontTx/>
                        <a:buNone/>
                        <a:tabLst/>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l" rtl="0" latinLnBrk="0">
                        <a:lnSpc>
                          <a:spcPct val="100000"/>
                        </a:lnSpc>
                        <a:spcBef>
                          <a:spcPts val="0"/>
                        </a:spcBef>
                        <a:spcAft>
                          <a:spcPts val="0"/>
                        </a:spcAft>
                        <a:buClrTx/>
                        <a:buSzPct val="100000"/>
                        <a:buFontTx/>
                        <a:buNone/>
                      </a:pPr>
                      <a:r>
                        <a:rPr lang="en-US" sz="2800" b="0" i="0" u="none" strike="noStrike" cap="none" spc="0" baseline="0" noProof="0" dirty="0">
                          <a:ln>
                            <a:noFill/>
                          </a:ln>
                          <a:solidFill>
                            <a:schemeClr val="tx1"/>
                          </a:solidFill>
                          <a:uFillTx/>
                          <a:latin typeface="Montserrat" pitchFamily="2" charset="77"/>
                          <a:ea typeface="+mn-ea"/>
                          <a:cs typeface="+mn-cs"/>
                        </a:rPr>
                        <a:t>Improved capacity to sustainably manage and protect the marine biodiversity of Klein </a:t>
                      </a:r>
                      <a:r>
                        <a:rPr lang="en-US" sz="2800" b="0" i="0" u="none" strike="noStrike" cap="none" spc="0" baseline="0" noProof="0" dirty="0" err="1">
                          <a:ln>
                            <a:noFill/>
                          </a:ln>
                          <a:solidFill>
                            <a:schemeClr val="tx1"/>
                          </a:solidFill>
                          <a:uFillTx/>
                          <a:latin typeface="Montserrat" pitchFamily="2" charset="77"/>
                          <a:ea typeface="+mn-ea"/>
                          <a:cs typeface="+mn-cs"/>
                          <a:sym typeface="Proxima Nova"/>
                        </a:rPr>
                        <a:t>Cura</a:t>
                      </a:r>
                      <a:r>
                        <a:rPr lang="en-US" sz="2800" b="0" i="0" u="none" strike="noStrike" cap="none" spc="0" baseline="0" dirty="0">
                          <a:ln>
                            <a:noFill/>
                          </a:ln>
                          <a:solidFill>
                            <a:schemeClr val="tx1"/>
                          </a:solidFill>
                          <a:uFillTx/>
                          <a:latin typeface="Montserrat" pitchFamily="2" charset="77"/>
                          <a:ea typeface="+mn-ea"/>
                          <a:cs typeface="+mn-cs"/>
                          <a:sym typeface="Proxima Nova"/>
                        </a:rPr>
                        <a:t>ç</a:t>
                      </a:r>
                      <a:r>
                        <a:rPr lang="en-US" sz="2800" b="0" i="0" u="none" strike="noStrike" cap="none" spc="0" baseline="0" noProof="0" dirty="0" err="1">
                          <a:ln>
                            <a:noFill/>
                          </a:ln>
                          <a:solidFill>
                            <a:schemeClr val="tx1"/>
                          </a:solidFill>
                          <a:uFillTx/>
                          <a:latin typeface="Montserrat" pitchFamily="2" charset="77"/>
                          <a:ea typeface="+mn-ea"/>
                          <a:cs typeface="+mn-cs"/>
                          <a:sym typeface="Proxima Nova"/>
                        </a:rPr>
                        <a:t>ao</a:t>
                      </a:r>
                      <a:r>
                        <a:rPr lang="en-US" sz="2800" b="0" i="0" u="none" strike="noStrike" cap="none" spc="0" baseline="0" noProof="0" dirty="0">
                          <a:ln>
                            <a:noFill/>
                          </a:ln>
                          <a:solidFill>
                            <a:schemeClr val="tx1"/>
                          </a:solidFill>
                          <a:uFillTx/>
                          <a:latin typeface="Montserrat" pitchFamily="2" charset="77"/>
                          <a:ea typeface="+mn-ea"/>
                          <a:cs typeface="+mn-cs"/>
                        </a:rPr>
                        <a:t> and preserve its ecological character as a Ramsar wetland</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txBody>
                  <a:tcPr>
                    <a:no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319601">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Protected area management</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4" name="Picture 3">
            <a:extLst>
              <a:ext uri="{FF2B5EF4-FFF2-40B4-BE49-F238E27FC236}">
                <a16:creationId xmlns="" xmlns:a16="http://schemas.microsoft.com/office/drawing/2014/main" id="{9B47FC4F-4E44-176D-6485-CFEEF456A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30508318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34C4A2B0-C3DA-2606-B086-A4EADECA7DEE}"/>
              </a:ext>
            </a:extLst>
          </p:cNvPr>
          <p:cNvPicPr>
            <a:picLocks noChangeAspect="1"/>
          </p:cNvPicPr>
          <p:nvPr/>
        </p:nvPicPr>
        <p:blipFill>
          <a:blip r:embed="rId2"/>
          <a:stretch>
            <a:fillRect/>
          </a:stretch>
        </p:blipFill>
        <p:spPr>
          <a:xfrm>
            <a:off x="1135118" y="520262"/>
            <a:ext cx="2895600" cy="1929193"/>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1484274825"/>
              </p:ext>
            </p:extLst>
          </p:nvPr>
        </p:nvGraphicFramePr>
        <p:xfrm>
          <a:off x="1135118" y="520262"/>
          <a:ext cx="22528923" cy="10644181"/>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b="0" i="0" u="none" strike="noStrike" cap="none" spc="0" baseline="0" dirty="0">
                          <a:ln>
                            <a:noFill/>
                          </a:ln>
                          <a:solidFill>
                            <a:schemeClr val="tx1"/>
                          </a:solidFill>
                          <a:uFillTx/>
                          <a:latin typeface="Montserrat" pitchFamily="2" charset="77"/>
                          <a:ea typeface="+mn-ea"/>
                          <a:cs typeface="+mn-cs"/>
                          <a:sym typeface="Proxima Nova"/>
                        </a:rPr>
                        <a:t>CURAÇAO</a:t>
                      </a:r>
                      <a:endParaRPr lang="en-GB" sz="4400" b="0" i="0" u="none" strike="noStrike" cap="none" spc="0" baseline="0" dirty="0">
                        <a:ln>
                          <a:noFill/>
                        </a:ln>
                        <a:solidFill>
                          <a:schemeClr val="tx1"/>
                        </a:solidFill>
                        <a:uFillTx/>
                        <a:latin typeface="Montserrat" pitchFamily="2" charset="77"/>
                        <a:ea typeface="+mn-ea"/>
                        <a:cs typeface="+mn-cs"/>
                        <a:sym typeface="Proxima Nova"/>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RES-34/CUR</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lvl="0" indent="0" algn="ctr">
                        <a:lnSpc>
                          <a:spcPct val="100000"/>
                        </a:lnSpc>
                        <a:spcBef>
                          <a:spcPts val="0"/>
                        </a:spcBef>
                        <a:spcAft>
                          <a:spcPts val="0"/>
                        </a:spcAft>
                        <a:buNone/>
                      </a:pPr>
                      <a:r>
                        <a:rPr lang="en-US" sz="2800" b="1" i="0" u="none" strike="noStrike" cap="none" spc="0" baseline="0" dirty="0">
                          <a:ln>
                            <a:noFill/>
                          </a:ln>
                          <a:solidFill>
                            <a:schemeClr val="bg1"/>
                          </a:solidFill>
                          <a:uFillTx/>
                          <a:latin typeface="Montserrat" pitchFamily="2" charset="77"/>
                          <a:ea typeface="+mn-ea"/>
                          <a:cs typeface="+mn-cs"/>
                        </a:rPr>
                        <a:t>Queen Conch hatchery on Curaçao for natural population recovery</a:t>
                      </a:r>
                      <a:endParaRPr lang="en-US"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€ 417,280</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Government of Curaçao</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19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23/09/2022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22/04/2024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317424">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defTabSz="825500" rtl="0" latinLnBrk="0">
                        <a:lnSpc>
                          <a:spcPct val="100000"/>
                        </a:lnSpc>
                        <a:spcBef>
                          <a:spcPts val="0"/>
                        </a:spcBef>
                        <a:spcAft>
                          <a:spcPts val="0"/>
                        </a:spcAft>
                        <a:buClrTx/>
                        <a:buSzPct val="100000"/>
                        <a:buFontTx/>
                        <a:buNone/>
                        <a:tabLst/>
                      </a:pPr>
                      <a:r>
                        <a:rPr lang="en-US" sz="2800" b="0" i="0" u="none" strike="noStrike" cap="none" spc="0" baseline="0" noProof="0" dirty="0">
                          <a:ln>
                            <a:noFill/>
                          </a:ln>
                          <a:solidFill>
                            <a:schemeClr val="tx1"/>
                          </a:solidFill>
                          <a:uFillTx/>
                          <a:latin typeface="Montserrat" pitchFamily="2" charset="77"/>
                          <a:ea typeface="+mn-ea"/>
                          <a:cs typeface="+mn-cs"/>
                          <a:sym typeface="Proxima Nova"/>
                        </a:rPr>
                        <a:t>To conserve and promote the sustainable use of the Queen Conch for Curaçao's sustainable development</a:t>
                      </a:r>
                    </a:p>
                    <a:p>
                      <a:pPr marL="127000" marR="0" lvl="0" indent="0" algn="ctr" defTabSz="825500" rtl="0" latinLnBrk="0">
                        <a:lnSpc>
                          <a:spcPct val="100000"/>
                        </a:lnSpc>
                        <a:spcBef>
                          <a:spcPts val="0"/>
                        </a:spcBef>
                        <a:spcAft>
                          <a:spcPts val="0"/>
                        </a:spcAft>
                        <a:buClrTx/>
                        <a:buSzPct val="100000"/>
                        <a:buFontTx/>
                        <a:buNone/>
                        <a:tabLst/>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641350" marR="0" indent="-514350" algn="l" rtl="0" latinLnBrk="0">
                        <a:lnSpc>
                          <a:spcPct val="100000"/>
                        </a:lnSpc>
                        <a:spcBef>
                          <a:spcPts val="0"/>
                        </a:spcBef>
                        <a:spcAft>
                          <a:spcPts val="0"/>
                        </a:spcAft>
                        <a:buClrTx/>
                        <a:buSzPct val="100000"/>
                        <a:buAutoNum type="arabicPeriod"/>
                      </a:pPr>
                      <a:r>
                        <a:rPr lang="en-US" sz="2800" b="0" i="0" u="none" strike="noStrike" cap="none" spc="0" baseline="0" noProof="0" dirty="0">
                          <a:ln>
                            <a:noFill/>
                          </a:ln>
                          <a:solidFill>
                            <a:schemeClr val="tx1"/>
                          </a:solidFill>
                          <a:uFillTx/>
                          <a:latin typeface="Montserrat" pitchFamily="2" charset="77"/>
                          <a:ea typeface="+mn-ea"/>
                          <a:cs typeface="+mn-cs"/>
                        </a:rPr>
                        <a:t>Restored natural Queen Conch population of Curaçao</a:t>
                      </a:r>
                    </a:p>
                    <a:p>
                      <a:pPr marL="641350" marR="0" indent="-514350" algn="l" rtl="0" latinLnBrk="0">
                        <a:lnSpc>
                          <a:spcPct val="100000"/>
                        </a:lnSpc>
                        <a:spcBef>
                          <a:spcPts val="0"/>
                        </a:spcBef>
                        <a:spcAft>
                          <a:spcPts val="0"/>
                        </a:spcAft>
                        <a:buClrTx/>
                        <a:buSzPct val="100000"/>
                        <a:buAutoNum type="arabicPeriod"/>
                      </a:pPr>
                      <a:r>
                        <a:rPr lang="en-US" sz="2800" b="0" i="0" u="none" strike="noStrike" cap="none" spc="0" baseline="0" noProof="0" dirty="0">
                          <a:ln>
                            <a:noFill/>
                          </a:ln>
                          <a:solidFill>
                            <a:schemeClr val="tx1"/>
                          </a:solidFill>
                          <a:uFillTx/>
                          <a:latin typeface="Montserrat" pitchFamily="2" charset="77"/>
                          <a:ea typeface="+mn-ea"/>
                          <a:cs typeface="+mn-cs"/>
                        </a:rPr>
                        <a:t>Development of a financially and ecologically sustainable conch fishery on Curaçao</a:t>
                      </a:r>
                    </a:p>
                    <a:p>
                      <a:pPr marL="641350" marR="0" indent="-514350" algn="l" rtl="0" latinLnBrk="0">
                        <a:lnSpc>
                          <a:spcPct val="100000"/>
                        </a:lnSpc>
                        <a:spcBef>
                          <a:spcPts val="0"/>
                        </a:spcBef>
                        <a:spcAft>
                          <a:spcPts val="0"/>
                        </a:spcAft>
                        <a:buClrTx/>
                        <a:buSzPct val="100000"/>
                        <a:buAutoNum type="arabicPeriod"/>
                      </a:pPr>
                      <a:r>
                        <a:rPr lang="en-US" sz="2800" b="0" i="0" u="none" strike="noStrike" cap="none" spc="0" baseline="0" noProof="0" dirty="0">
                          <a:ln>
                            <a:noFill/>
                          </a:ln>
                          <a:solidFill>
                            <a:schemeClr val="tx1"/>
                          </a:solidFill>
                          <a:uFillTx/>
                          <a:latin typeface="Montserrat" pitchFamily="2" charset="77"/>
                          <a:ea typeface="+mn-ea"/>
                          <a:cs typeface="+mn-cs"/>
                        </a:rPr>
                        <a:t>Creation and maintenance of a regional Queen Conch Recovery Network to promote and share information about conch aquaculture and conch fishery regulations with other OCT’s and beyond</a:t>
                      </a:r>
                    </a:p>
                    <a:p>
                      <a:pPr marL="641350" marR="0" indent="-514350" algn="l" rtl="0" latinLnBrk="0">
                        <a:lnSpc>
                          <a:spcPct val="100000"/>
                        </a:lnSpc>
                        <a:spcBef>
                          <a:spcPts val="0"/>
                        </a:spcBef>
                        <a:spcAft>
                          <a:spcPts val="0"/>
                        </a:spcAft>
                        <a:buClrTx/>
                        <a:buSzPct val="100000"/>
                        <a:buAutoNum type="arabicPeriod"/>
                      </a:pPr>
                      <a:r>
                        <a:rPr lang="en-US" sz="2800" b="0" i="0" u="none" strike="noStrike" cap="none" spc="0" baseline="0" noProof="0" dirty="0">
                          <a:ln>
                            <a:noFill/>
                          </a:ln>
                          <a:solidFill>
                            <a:schemeClr val="tx1"/>
                          </a:solidFill>
                          <a:uFillTx/>
                          <a:latin typeface="Montserrat" pitchFamily="2" charset="77"/>
                          <a:ea typeface="+mn-ea"/>
                          <a:cs typeface="+mn-cs"/>
                        </a:rPr>
                        <a:t>Creation of education material on the Queen Conch life cycle and Queen Conch fishery for different audiences</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txBody>
                  <a:tcPr>
                    <a:no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369552">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Sustainable fisheries</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4" name="Picture 3">
            <a:extLst>
              <a:ext uri="{FF2B5EF4-FFF2-40B4-BE49-F238E27FC236}">
                <a16:creationId xmlns="" xmlns:a16="http://schemas.microsoft.com/office/drawing/2014/main" id="{B05BE54D-297E-24B4-FB1A-CD3E24C77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2715453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3972822119"/>
              </p:ext>
            </p:extLst>
          </p:nvPr>
        </p:nvGraphicFramePr>
        <p:xfrm>
          <a:off x="1135118" y="643354"/>
          <a:ext cx="22528923" cy="10484453"/>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Saint-</a:t>
                      </a:r>
                      <a:r>
                        <a:rPr lang="en-US" sz="4400" dirty="0" err="1">
                          <a:latin typeface="Montserrat" pitchFamily="2" charset="77"/>
                        </a:rPr>
                        <a:t>Barthélemy</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RES-31/SBH</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Protecting the marine and terrestrial biodiversity of the island of Saint-</a:t>
                      </a:r>
                      <a:r>
                        <a:rPr lang="en-US" sz="2800" b="1" i="0" u="none" strike="noStrike" cap="none" spc="0" baseline="0" dirty="0" err="1">
                          <a:ln>
                            <a:noFill/>
                          </a:ln>
                          <a:solidFill>
                            <a:schemeClr val="bg1"/>
                          </a:solidFill>
                          <a:uFillTx/>
                          <a:latin typeface="Montserrat" pitchFamily="2" charset="77"/>
                          <a:ea typeface="+mn-ea"/>
                          <a:cs typeface="+mn-cs"/>
                          <a:sym typeface="Proxima Nova"/>
                        </a:rPr>
                        <a:t>Barthélemy</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€ 216,215</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rPr>
                        <a:t>Island Nature Saint-Barth Experience </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Duration: 15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Start Date: 17/12/2022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End Date: 16/03/2024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55648">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a:lnSpc>
                          <a:spcPct val="100000"/>
                        </a:lnSpc>
                        <a:spcBef>
                          <a:spcPts val="0"/>
                        </a:spcBef>
                        <a:spcAft>
                          <a:spcPts val="0"/>
                        </a:spcAft>
                        <a:buClrTx/>
                        <a:buFontTx/>
                        <a:buNone/>
                      </a:pPr>
                      <a:r>
                        <a:rPr lang="en-US" sz="2800" b="0" i="0" u="none" strike="noStrike" cap="none" spc="0" baseline="0" dirty="0">
                          <a:ln>
                            <a:noFill/>
                          </a:ln>
                          <a:solidFill>
                            <a:schemeClr val="tx1"/>
                          </a:solidFill>
                          <a:uFillTx/>
                          <a:latin typeface="Montserrat" pitchFamily="2" charset="77"/>
                          <a:ea typeface="+mn-ea"/>
                          <a:cs typeface="+mn-cs"/>
                        </a:rPr>
                        <a:t>Increasing the resilience of Saint-</a:t>
                      </a:r>
                      <a:r>
                        <a:rPr lang="en-US" sz="2800" b="0" i="0" u="none" strike="noStrike" cap="none" spc="0" baseline="0" dirty="0" err="1">
                          <a:ln>
                            <a:noFill/>
                          </a:ln>
                          <a:solidFill>
                            <a:schemeClr val="tx1"/>
                          </a:solidFill>
                          <a:uFillTx/>
                          <a:latin typeface="Montserrat" pitchFamily="2" charset="77"/>
                          <a:ea typeface="+mn-ea"/>
                          <a:cs typeface="+mn-cs"/>
                        </a:rPr>
                        <a:t>Barthélemy’s</a:t>
                      </a:r>
                      <a:r>
                        <a:rPr lang="en-US" sz="2800" b="0" i="0" u="none" strike="noStrike" cap="none" spc="0" baseline="0" dirty="0">
                          <a:ln>
                            <a:noFill/>
                          </a:ln>
                          <a:solidFill>
                            <a:schemeClr val="tx1"/>
                          </a:solidFill>
                          <a:uFillTx/>
                          <a:latin typeface="Montserrat" pitchFamily="2" charset="77"/>
                          <a:ea typeface="+mn-ea"/>
                          <a:cs typeface="+mn-cs"/>
                        </a:rPr>
                        <a:t> marine and terrestrial ecosystems to the impacts of recurrent and extreme natural events</a:t>
                      </a:r>
                    </a:p>
                    <a:p>
                      <a:pPr marL="127000" marR="0" lvl="0" indent="0" algn="ctr">
                        <a:lnSpc>
                          <a:spcPct val="100000"/>
                        </a:lnSpc>
                        <a:spcBef>
                          <a:spcPts val="0"/>
                        </a:spcBef>
                        <a:spcAft>
                          <a:spcPts val="0"/>
                        </a:spcAft>
                        <a:buClrTx/>
                        <a:buFontTx/>
                        <a:buNone/>
                      </a:pPr>
                      <a:endParaRPr lang="en-US" sz="2800" b="0" i="0" u="none" strike="noStrike" cap="none" spc="0" baseline="0" dirty="0">
                        <a:ln>
                          <a:noFill/>
                        </a:ln>
                        <a:solidFill>
                          <a:schemeClr val="tx1"/>
                        </a:solidFill>
                        <a:uFillTx/>
                        <a:latin typeface="Montserrat" pitchFamily="2" charset="77"/>
                        <a:ea typeface="+mn-ea"/>
                        <a:cs typeface="+mn-cs"/>
                      </a:endParaRPr>
                    </a:p>
                    <a:p>
                      <a:pPr marL="127000" marR="0" lvl="0" indent="0" algn="ctr">
                        <a:lnSpc>
                          <a:spcPct val="100000"/>
                        </a:lnSpc>
                        <a:spcBef>
                          <a:spcPts val="0"/>
                        </a:spcBef>
                        <a:spcAft>
                          <a:spcPts val="0"/>
                        </a:spcAft>
                        <a:buClrTx/>
                        <a:buFontTx/>
                        <a:buNone/>
                      </a:pPr>
                      <a:r>
                        <a:rPr lang="en-US" sz="2800" b="0" i="0" u="none" strike="noStrike" cap="none" spc="0" baseline="0" dirty="0">
                          <a:ln>
                            <a:noFill/>
                          </a:ln>
                          <a:solidFill>
                            <a:schemeClr val="tx1"/>
                          </a:solidFill>
                          <a:uFillTx/>
                          <a:latin typeface="Montserrat" pitchFamily="2" charset="77"/>
                          <a:ea typeface="+mn-ea"/>
                          <a:cs typeface="+mn-cs"/>
                        </a:rPr>
                        <a:t>TO ACHIEVE:</a:t>
                      </a:r>
                    </a:p>
                    <a:p>
                      <a:pPr marL="127000" marR="0" lvl="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rPr>
                        <a:t>Improved protection, restoration and sustainable management of priority marine and terrestrial sites in Saint-</a:t>
                      </a:r>
                      <a:r>
                        <a:rPr lang="en-US" sz="2800" b="0" i="0" u="none" strike="noStrike" cap="none" spc="0" baseline="0" dirty="0" err="1">
                          <a:ln>
                            <a:noFill/>
                          </a:ln>
                          <a:solidFill>
                            <a:schemeClr val="tx1"/>
                          </a:solidFill>
                          <a:uFillTx/>
                          <a:latin typeface="Montserrat" pitchFamily="2" charset="77"/>
                          <a:ea typeface="+mn-ea"/>
                          <a:cs typeface="+mn-cs"/>
                        </a:rPr>
                        <a:t>Barthélemy</a:t>
                      </a:r>
                      <a:endParaRPr lang="en-US" sz="2000" dirty="0">
                        <a:latin typeface="Montserrat" pitchFamily="2" charset="77"/>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282615">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Marine biodiversity protection and restoration</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p>
                    <a:p>
                      <a:pPr marL="127000" marR="0" indent="0" algn="ctr" defTabSz="825500" rtl="0" latinLnBrk="0">
                        <a:lnSpc>
                          <a:spcPct val="100000"/>
                        </a:lnSpc>
                        <a:spcBef>
                          <a:spcPts val="0"/>
                        </a:spcBef>
                        <a:spcAft>
                          <a:spcPts val="0"/>
                        </a:spcAft>
                        <a:buClrTx/>
                        <a:buSzPct val="100000"/>
                        <a:buFontTx/>
                        <a:buNone/>
                        <a:tabLst/>
                      </a:pP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3" name="Picture 2">
            <a:extLst>
              <a:ext uri="{FF2B5EF4-FFF2-40B4-BE49-F238E27FC236}">
                <a16:creationId xmlns="" xmlns:a16="http://schemas.microsoft.com/office/drawing/2014/main" id="{25415168-3904-FF97-34D4-EDB91C4CE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pic>
        <p:nvPicPr>
          <p:cNvPr id="2" name="Picture 1">
            <a:extLst>
              <a:ext uri="{FF2B5EF4-FFF2-40B4-BE49-F238E27FC236}">
                <a16:creationId xmlns="" xmlns:a16="http://schemas.microsoft.com/office/drawing/2014/main" id="{4FA98FBA-1DFB-1558-C199-2EAE18EC49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35118" y="572818"/>
            <a:ext cx="3191555" cy="2127703"/>
          </a:xfrm>
          <a:prstGeom prst="rect">
            <a:avLst/>
          </a:prstGeom>
        </p:spPr>
      </p:pic>
    </p:spTree>
    <p:extLst>
      <p:ext uri="{BB962C8B-B14F-4D97-AF65-F5344CB8AC3E}">
        <p14:creationId xmlns:p14="http://schemas.microsoft.com/office/powerpoint/2010/main" val="16022486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AE9C7D85-59A9-A360-BD57-E6FB02212C95}"/>
              </a:ext>
            </a:extLst>
          </p:cNvPr>
          <p:cNvPicPr>
            <a:picLocks noChangeAspect="1"/>
          </p:cNvPicPr>
          <p:nvPr/>
        </p:nvPicPr>
        <p:blipFill>
          <a:blip r:embed="rId2"/>
          <a:stretch>
            <a:fillRect/>
          </a:stretch>
        </p:blipFill>
        <p:spPr>
          <a:xfrm>
            <a:off x="1135118" y="552474"/>
            <a:ext cx="3014134" cy="2009423"/>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874537890"/>
              </p:ext>
            </p:extLst>
          </p:nvPr>
        </p:nvGraphicFramePr>
        <p:xfrm>
          <a:off x="1135118" y="506488"/>
          <a:ext cx="22528923" cy="10362108"/>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183066">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SINT MAARTEN</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RES-21/SXM</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871762">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CORENA (</a:t>
                      </a:r>
                      <a:r>
                        <a:rPr lang="en-US" sz="2800" b="1" i="0" u="none" strike="noStrike" cap="none" spc="0" baseline="0" dirty="0" err="1">
                          <a:ln>
                            <a:noFill/>
                          </a:ln>
                          <a:solidFill>
                            <a:schemeClr val="bg1"/>
                          </a:solidFill>
                          <a:uFillTx/>
                          <a:latin typeface="Montserrat" pitchFamily="2" charset="77"/>
                          <a:ea typeface="+mn-ea"/>
                          <a:cs typeface="+mn-cs"/>
                          <a:sym typeface="Proxima Nova"/>
                        </a:rPr>
                        <a:t>COastal</a:t>
                      </a:r>
                      <a:r>
                        <a:rPr lang="en-US" sz="2800" b="1" i="0" u="none" strike="noStrike" cap="none" spc="0" baseline="0" dirty="0">
                          <a:ln>
                            <a:noFill/>
                          </a:ln>
                          <a:solidFill>
                            <a:schemeClr val="bg1"/>
                          </a:solidFill>
                          <a:uFillTx/>
                          <a:latin typeface="Montserrat" pitchFamily="2" charset="77"/>
                          <a:ea typeface="+mn-ea"/>
                          <a:cs typeface="+mn-cs"/>
                          <a:sym typeface="Proxima Nova"/>
                        </a:rPr>
                        <a:t> </a:t>
                      </a:r>
                      <a:r>
                        <a:rPr lang="en-US" sz="2800" b="1" i="0" u="none" strike="noStrike" cap="none" spc="0" baseline="0" dirty="0" err="1">
                          <a:ln>
                            <a:noFill/>
                          </a:ln>
                          <a:solidFill>
                            <a:schemeClr val="bg1"/>
                          </a:solidFill>
                          <a:uFillTx/>
                          <a:latin typeface="Montserrat" pitchFamily="2" charset="77"/>
                          <a:ea typeface="+mn-ea"/>
                          <a:cs typeface="+mn-cs"/>
                          <a:sym typeface="Proxima Nova"/>
                        </a:rPr>
                        <a:t>REsilience</a:t>
                      </a:r>
                      <a:r>
                        <a:rPr lang="en-US" sz="2800" b="1" i="0" u="none" strike="noStrike" cap="none" spc="0" baseline="0" dirty="0">
                          <a:ln>
                            <a:noFill/>
                          </a:ln>
                          <a:solidFill>
                            <a:schemeClr val="bg1"/>
                          </a:solidFill>
                          <a:uFillTx/>
                          <a:latin typeface="Montserrat" pitchFamily="2" charset="77"/>
                          <a:ea typeface="+mn-ea"/>
                          <a:cs typeface="+mn-cs"/>
                          <a:sym typeface="Proxima Nova"/>
                        </a:rPr>
                        <a:t> Needs Assessment)</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1897851">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€ 633,692</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rPr>
                        <a:t>Government of St. Maarten, Ministry of Public Housing, Spatial Planning, Environment and Infrastructure (VROMI)</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673967">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Duration: 12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Start Date: 31/01/2023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End Date: 30/01/2024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3363862">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a:lnSpc>
                          <a:spcPct val="100000"/>
                        </a:lnSpc>
                        <a:spcBef>
                          <a:spcPts val="0"/>
                        </a:spcBef>
                        <a:spcAft>
                          <a:spcPts val="0"/>
                        </a:spcAft>
                        <a:buClrTx/>
                        <a:buFontTx/>
                        <a:buNone/>
                      </a:pPr>
                      <a:r>
                        <a:rPr lang="en-US" sz="2800" b="0" i="0" u="none" strike="noStrike" cap="none" spc="0" baseline="0" dirty="0">
                          <a:ln>
                            <a:noFill/>
                          </a:ln>
                          <a:solidFill>
                            <a:schemeClr val="tx1"/>
                          </a:solidFill>
                          <a:uFillTx/>
                          <a:latin typeface="Montserrat" pitchFamily="2" charset="77"/>
                          <a:ea typeface="+mn-ea"/>
                          <a:cs typeface="+mn-cs"/>
                        </a:rPr>
                        <a:t>To advance progress towards the sustainable management of the marine and coastal environment of Sint Maarten</a:t>
                      </a:r>
                    </a:p>
                    <a:p>
                      <a:pPr marL="127000" marR="0" lvl="0" indent="0" algn="ctr">
                        <a:lnSpc>
                          <a:spcPct val="100000"/>
                        </a:lnSpc>
                        <a:spcBef>
                          <a:spcPts val="0"/>
                        </a:spcBef>
                        <a:spcAft>
                          <a:spcPts val="0"/>
                        </a:spcAft>
                        <a:buClrTx/>
                        <a:buFontTx/>
                        <a:buNone/>
                      </a:pPr>
                      <a:endParaRPr lang="en-US" sz="2800" b="0" i="0" u="none" strike="noStrike" cap="none" spc="0" baseline="0" dirty="0">
                        <a:ln>
                          <a:noFill/>
                        </a:ln>
                        <a:solidFill>
                          <a:schemeClr val="tx1"/>
                        </a:solidFill>
                        <a:uFillTx/>
                        <a:latin typeface="Montserrat" pitchFamily="2" charset="77"/>
                        <a:ea typeface="+mn-ea"/>
                        <a:cs typeface="+mn-cs"/>
                      </a:endParaRPr>
                    </a:p>
                    <a:p>
                      <a:pPr marL="127000" marR="0" lvl="0" indent="0" algn="ctr">
                        <a:lnSpc>
                          <a:spcPct val="100000"/>
                        </a:lnSpc>
                        <a:spcBef>
                          <a:spcPts val="0"/>
                        </a:spcBef>
                        <a:spcAft>
                          <a:spcPts val="0"/>
                        </a:spcAft>
                        <a:buClrTx/>
                        <a:buFontTx/>
                        <a:buNone/>
                      </a:pPr>
                      <a:r>
                        <a:rPr lang="en-US" sz="2800" b="0" i="0" u="none" strike="noStrike" cap="none" spc="0" baseline="0" dirty="0">
                          <a:ln>
                            <a:noFill/>
                          </a:ln>
                          <a:solidFill>
                            <a:schemeClr val="tx1"/>
                          </a:solidFill>
                          <a:uFillTx/>
                          <a:latin typeface="Montserrat" pitchFamily="2" charset="77"/>
                          <a:ea typeface="+mn-ea"/>
                          <a:cs typeface="+mn-cs"/>
                        </a:rPr>
                        <a:t>TO ACHIEVE:</a:t>
                      </a:r>
                    </a:p>
                    <a:p>
                      <a:pPr marL="127000" marR="0" lvl="0" indent="0" algn="l"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rPr>
                        <a:t>Enhanced adaptive capacity of the Ministry of VROMI and residents in Sint Maarten to advance the sustainable management of Sint Maarten’s marine and coastal biodiversity</a:t>
                      </a:r>
                      <a:endParaRPr lang="en-US" sz="2000" dirty="0">
                        <a:latin typeface="Montserrat" pitchFamily="2" charset="77"/>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251284">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Protection and Restoration</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Research, Knowledge and Policy Development </a:t>
                      </a:r>
                    </a:p>
                    <a:p>
                      <a:pPr marL="127000" marR="0" indent="0" algn="ctr" defTabSz="825500" rtl="0" latinLnBrk="0">
                        <a:lnSpc>
                          <a:spcPct val="100000"/>
                        </a:lnSpc>
                        <a:spcBef>
                          <a:spcPts val="0"/>
                        </a:spcBef>
                        <a:spcAft>
                          <a:spcPts val="0"/>
                        </a:spcAft>
                        <a:buClrTx/>
                        <a:buSzPct val="100000"/>
                        <a:buFontTx/>
                        <a:buNone/>
                        <a:tabLst/>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3" name="Picture 2">
            <a:extLst>
              <a:ext uri="{FF2B5EF4-FFF2-40B4-BE49-F238E27FC236}">
                <a16:creationId xmlns="" xmlns:a16="http://schemas.microsoft.com/office/drawing/2014/main" id="{19043436-619A-6164-5F04-AE58CD6C0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4286961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2490507138"/>
              </p:ext>
            </p:extLst>
          </p:nvPr>
        </p:nvGraphicFramePr>
        <p:xfrm>
          <a:off x="1206938" y="430823"/>
          <a:ext cx="22528923" cy="10559872"/>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Turks and Caicos Islands</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RES-01/TCI</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Sustaining queen conch (</a:t>
                      </a:r>
                      <a:r>
                        <a:rPr lang="en-US" sz="2800" b="1" i="0" u="none" strike="noStrike" cap="none" spc="0" baseline="0" dirty="0" err="1">
                          <a:ln>
                            <a:noFill/>
                          </a:ln>
                          <a:solidFill>
                            <a:schemeClr val="bg1"/>
                          </a:solidFill>
                          <a:uFillTx/>
                          <a:latin typeface="Montserrat" pitchFamily="2" charset="77"/>
                          <a:ea typeface="+mn-ea"/>
                          <a:cs typeface="+mn-cs"/>
                          <a:sym typeface="Proxima Nova"/>
                        </a:rPr>
                        <a:t>Strombus</a:t>
                      </a:r>
                      <a:r>
                        <a:rPr lang="en-US" sz="2800" b="1" i="0" u="none" strike="noStrike" cap="none" spc="0" baseline="0" dirty="0">
                          <a:ln>
                            <a:noFill/>
                          </a:ln>
                          <a:solidFill>
                            <a:schemeClr val="bg1"/>
                          </a:solidFill>
                          <a:uFillTx/>
                          <a:latin typeface="Montserrat" pitchFamily="2" charset="77"/>
                          <a:ea typeface="+mn-ea"/>
                          <a:cs typeface="+mn-cs"/>
                          <a:sym typeface="Proxima Nova"/>
                        </a:rPr>
                        <a:t> gigas) fisheries and livelihoods in the Turks and Caicos Islands </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€ 356,742</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Joint Nature Conservation Committee</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14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11/05/2022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10/07/2023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9362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noProof="0" dirty="0">
                          <a:ln>
                            <a:noFill/>
                          </a:ln>
                          <a:solidFill>
                            <a:schemeClr val="tx1"/>
                          </a:solidFill>
                          <a:uFillTx/>
                          <a:latin typeface="Montserrat" pitchFamily="2" charset="77"/>
                          <a:ea typeface="+mn-ea"/>
                          <a:cs typeface="+mn-cs"/>
                          <a:sym typeface="Proxima Nova"/>
                        </a:rPr>
                        <a:t>A viable and sustainable queen conch fishery informed by a comprehensive conch abundance survey and improved estimates of sustainable harvest levels sufficient to meet CITES requirements and support local livelihoods</a:t>
                      </a:r>
                    </a:p>
                    <a:p>
                      <a:pPr marL="127000" marR="0" indent="0" algn="ctr" defTabSz="825500" rtl="0" latinLnBrk="0">
                        <a:lnSpc>
                          <a:spcPct val="100000"/>
                        </a:lnSpc>
                        <a:spcBef>
                          <a:spcPts val="0"/>
                        </a:spcBef>
                        <a:spcAft>
                          <a:spcPts val="0"/>
                        </a:spcAft>
                        <a:buClrTx/>
                        <a:buSzPct val="100000"/>
                        <a:buFontTx/>
                        <a:buNone/>
                        <a:tabLst/>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US" sz="2800" b="0" i="0" u="none" strike="noStrike" cap="none" spc="0" baseline="0" noProof="0" dirty="0">
                        <a:ln>
                          <a:noFill/>
                        </a:ln>
                        <a:uFillTx/>
                        <a:latin typeface="Montserrat" pitchFamily="2" charset="77"/>
                      </a:endParaRPr>
                    </a:p>
                    <a:p>
                      <a:pPr marL="127000" marR="0" lvl="0" indent="0" algn="l">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In-country knowledge, capabilities and resources in place resulting in improved long-term sustainability and governance in the TCI queen conch fisheries and compliance with the complex requirements of CITES</a:t>
                      </a: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40904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Sustainable Fisheries</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Capacity Strengthening</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4" name="Graphic 3">
            <a:extLst>
              <a:ext uri="{FF2B5EF4-FFF2-40B4-BE49-F238E27FC236}">
                <a16:creationId xmlns="" xmlns:a16="http://schemas.microsoft.com/office/drawing/2014/main" id="{59BACDC4-B7E6-E9D8-2C00-A2E165195F6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06938" y="430823"/>
            <a:ext cx="3943581" cy="1971791"/>
          </a:xfrm>
          <a:prstGeom prst="rect">
            <a:avLst/>
          </a:prstGeom>
        </p:spPr>
      </p:pic>
      <p:pic>
        <p:nvPicPr>
          <p:cNvPr id="3" name="Picture 2">
            <a:extLst>
              <a:ext uri="{FF2B5EF4-FFF2-40B4-BE49-F238E27FC236}">
                <a16:creationId xmlns="" xmlns:a16="http://schemas.microsoft.com/office/drawing/2014/main" id="{194BD777-ADB0-E4DD-7566-3E922CC68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1295966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3256007168"/>
              </p:ext>
            </p:extLst>
          </p:nvPr>
        </p:nvGraphicFramePr>
        <p:xfrm>
          <a:off x="1206938" y="430823"/>
          <a:ext cx="22528923" cy="10529263"/>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Turks and Caicos Islands</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CVD-FCL-12/TCI</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Defining A Post-Covid-19 Resilient Recovery in the Turks And Caicos Islands: </a:t>
                      </a:r>
                    </a:p>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Sustainable Investment in the Future of the Island’s People and Environment</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€ 939,422</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Joint Nature Conservation Committee</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14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25/05/2022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24/07/2023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9362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noProof="0" dirty="0">
                          <a:ln>
                            <a:noFill/>
                          </a:ln>
                          <a:solidFill>
                            <a:schemeClr val="tx1"/>
                          </a:solidFill>
                          <a:uFillTx/>
                          <a:latin typeface="Montserrat" pitchFamily="2" charset="77"/>
                          <a:ea typeface="+mn-ea"/>
                          <a:cs typeface="+mn-cs"/>
                          <a:sym typeface="Proxima Nova"/>
                        </a:rPr>
                        <a:t>TCI has the long-term skills and investment streams to support a post-Covid-19 recovery that is economically, socially, and environmentally resilient</a:t>
                      </a:r>
                    </a:p>
                    <a:p>
                      <a:pPr marL="127000" marR="0" indent="0" algn="ctr" defTabSz="825500" rtl="0" latinLnBrk="0">
                        <a:lnSpc>
                          <a:spcPct val="100000"/>
                        </a:lnSpc>
                        <a:spcBef>
                          <a:spcPts val="0"/>
                        </a:spcBef>
                        <a:spcAft>
                          <a:spcPts val="0"/>
                        </a:spcAft>
                        <a:buClrTx/>
                        <a:buSzPct val="100000"/>
                        <a:buFontTx/>
                        <a:buNone/>
                        <a:tabLst/>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US" sz="2800" b="0" i="0" u="none" strike="noStrike" cap="none" spc="0" baseline="0" noProof="0" dirty="0">
                        <a:ln>
                          <a:noFill/>
                        </a:ln>
                        <a:uFillTx/>
                        <a:latin typeface="Montserrat" pitchFamily="2" charset="77"/>
                      </a:endParaRPr>
                    </a:p>
                    <a:p>
                      <a:pPr marL="127000" marR="0" lvl="0" indent="0" algn="l">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Sustainable livelihood ventures that simultaneously improve the natural environment and provide opportunities for islanders to establish new skills and revenue streams are demonstrated and can be sustainable beyond the life of the project</a:t>
                      </a: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226495">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Areas of Impact: COVID-19 Recovery &amp; Marine biodiversity protection and restoration</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Pandemic Response Support</a:t>
                      </a:r>
                    </a:p>
                    <a:p>
                      <a:pPr marL="127000" marR="0" indent="0" algn="ctr" defTabSz="825500" rtl="0" latinLnBrk="0">
                        <a:lnSpc>
                          <a:spcPct val="100000"/>
                        </a:lnSpc>
                        <a:spcBef>
                          <a:spcPts val="0"/>
                        </a:spcBef>
                        <a:spcAft>
                          <a:spcPts val="0"/>
                        </a:spcAft>
                        <a:buClrTx/>
                        <a:buSzPct val="100000"/>
                        <a:buFontTx/>
                        <a:buNone/>
                        <a:tabLst/>
                      </a:pP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4" name="Graphic 3">
            <a:extLst>
              <a:ext uri="{FF2B5EF4-FFF2-40B4-BE49-F238E27FC236}">
                <a16:creationId xmlns="" xmlns:a16="http://schemas.microsoft.com/office/drawing/2014/main" id="{59BACDC4-B7E6-E9D8-2C00-A2E165195F6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06938" y="430823"/>
            <a:ext cx="3943581" cy="1971791"/>
          </a:xfrm>
          <a:prstGeom prst="rect">
            <a:avLst/>
          </a:prstGeom>
        </p:spPr>
      </p:pic>
      <p:pic>
        <p:nvPicPr>
          <p:cNvPr id="3" name="Picture 2">
            <a:extLst>
              <a:ext uri="{FF2B5EF4-FFF2-40B4-BE49-F238E27FC236}">
                <a16:creationId xmlns="" xmlns:a16="http://schemas.microsoft.com/office/drawing/2014/main" id="{64089DB5-0724-52F8-0738-D3AAD97BE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693008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A0D73296-3828-1031-58A5-23CF11BE7E0F}"/>
              </a:ext>
            </a:extLst>
          </p:cNvPr>
          <p:cNvPicPr>
            <a:picLocks noChangeAspect="1"/>
          </p:cNvPicPr>
          <p:nvPr/>
        </p:nvPicPr>
        <p:blipFill>
          <a:blip r:embed="rId3"/>
          <a:stretch>
            <a:fillRect/>
          </a:stretch>
        </p:blipFill>
        <p:spPr>
          <a:xfrm>
            <a:off x="1135118" y="401730"/>
            <a:ext cx="2996615" cy="1988962"/>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49870543"/>
              </p:ext>
            </p:extLst>
          </p:nvPr>
        </p:nvGraphicFramePr>
        <p:xfrm>
          <a:off x="1135118" y="520262"/>
          <a:ext cx="22528923" cy="10924452"/>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ARUBA</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RES-50/AUA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Aruba’s Public Safety and Early Warning System (EWS)</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€ 853,836</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rgbClr val="8F1A4B"/>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Crisis Management Office Aruba</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12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07/02/2023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06/02/2024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93627">
                <a:tc gridSpan="3">
                  <a:txBody>
                    <a:bodyPr/>
                    <a:lstStyle/>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r>
                        <a:rPr lang="en-US" sz="2800" b="0" i="0" u="none" strike="noStrike" cap="none" spc="0" baseline="0" dirty="0">
                          <a:ln>
                            <a:noFill/>
                          </a:ln>
                          <a:solidFill>
                            <a:schemeClr val="tx1"/>
                          </a:solidFill>
                          <a:uFillTx/>
                          <a:latin typeface="Montserrat" pitchFamily="2" charset="77"/>
                          <a:ea typeface="+mn-ea"/>
                          <a:cs typeface="+mn-cs"/>
                        </a:rPr>
                        <a:t> </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Improved technological and human capacity within Aruba to support comprehensive disaster management, specifically in the area of early warning systems</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641350" marR="0" indent="-514350" algn="l" defTabSz="825500" rtl="0" latinLnBrk="0">
                        <a:lnSpc>
                          <a:spcPct val="100000"/>
                        </a:lnSpc>
                        <a:spcBef>
                          <a:spcPts val="0"/>
                        </a:spcBef>
                        <a:spcAft>
                          <a:spcPts val="0"/>
                        </a:spcAft>
                        <a:buClrTx/>
                        <a:buSzPct val="100000"/>
                        <a:buFontTx/>
                        <a:buAutoNum type="arabicPeriod"/>
                        <a:tabLst/>
                      </a:pPr>
                      <a:r>
                        <a:rPr lang="en-US" sz="2800" b="0" i="0" u="none" strike="noStrike" cap="none" spc="0" baseline="0" dirty="0">
                          <a:ln>
                            <a:noFill/>
                          </a:ln>
                          <a:solidFill>
                            <a:schemeClr val="tx1"/>
                          </a:solidFill>
                          <a:uFillTx/>
                          <a:latin typeface="Montserrat" pitchFamily="2" charset="77"/>
                          <a:ea typeface="+mn-ea"/>
                          <a:cs typeface="+mn-cs"/>
                          <a:sym typeface="Proxima Nova"/>
                        </a:rPr>
                        <a:t>National Common Alerting Protocol-based system developed and integrated into crisis management systems</a:t>
                      </a:r>
                    </a:p>
                    <a:p>
                      <a:pPr marL="641350" marR="0" indent="-514350" algn="l" defTabSz="825500" rtl="0" latinLnBrk="0">
                        <a:lnSpc>
                          <a:spcPct val="100000"/>
                        </a:lnSpc>
                        <a:spcBef>
                          <a:spcPts val="0"/>
                        </a:spcBef>
                        <a:spcAft>
                          <a:spcPts val="0"/>
                        </a:spcAft>
                        <a:buClrTx/>
                        <a:buSzPct val="100000"/>
                        <a:buFontTx/>
                        <a:buAutoNum type="arabicPeriod"/>
                        <a:tabLst/>
                      </a:pPr>
                      <a:r>
                        <a:rPr lang="en-US" sz="2800" b="0" i="0" u="none" strike="noStrike" cap="none" spc="0" baseline="0" dirty="0">
                          <a:ln>
                            <a:noFill/>
                          </a:ln>
                          <a:solidFill>
                            <a:schemeClr val="tx1"/>
                          </a:solidFill>
                          <a:uFillTx/>
                          <a:latin typeface="Montserrat" pitchFamily="2" charset="77"/>
                          <a:ea typeface="+mn-ea"/>
                          <a:cs typeface="+mn-cs"/>
                          <a:sym typeface="Proxima Nova"/>
                        </a:rPr>
                        <a:t>Capacity within key sectors to use Aruba’s Incident Management System in times of crisis developed</a:t>
                      </a:r>
                    </a:p>
                    <a:p>
                      <a:pPr marL="641350" marR="0" indent="-514350" algn="l" defTabSz="825500" rtl="0" latinLnBrk="0">
                        <a:lnSpc>
                          <a:spcPct val="100000"/>
                        </a:lnSpc>
                        <a:spcBef>
                          <a:spcPts val="0"/>
                        </a:spcBef>
                        <a:spcAft>
                          <a:spcPts val="0"/>
                        </a:spcAft>
                        <a:buClrTx/>
                        <a:buSzPct val="100000"/>
                        <a:buFontTx/>
                        <a:buAutoNum type="arabicPeriod"/>
                        <a:tabLst/>
                      </a:pPr>
                      <a:r>
                        <a:rPr lang="en-US" sz="2800" b="0" i="0" u="none" strike="noStrike" cap="none" spc="0" baseline="0" dirty="0">
                          <a:ln>
                            <a:noFill/>
                          </a:ln>
                          <a:solidFill>
                            <a:schemeClr val="tx1"/>
                          </a:solidFill>
                          <a:uFillTx/>
                          <a:latin typeface="Montserrat" pitchFamily="2" charset="77"/>
                          <a:ea typeface="+mn-ea"/>
                          <a:cs typeface="+mn-cs"/>
                          <a:sym typeface="Proxima Nova"/>
                        </a:rPr>
                        <a:t>Installation of a Public Address and Voice Alarm System (PAVA) in five locations</a:t>
                      </a:r>
                    </a:p>
                    <a:p>
                      <a:pPr marL="641350" marR="0" indent="-514350" algn="l" defTabSz="825500" rtl="0" latinLnBrk="0">
                        <a:lnSpc>
                          <a:spcPct val="100000"/>
                        </a:lnSpc>
                        <a:spcBef>
                          <a:spcPts val="0"/>
                        </a:spcBef>
                        <a:spcAft>
                          <a:spcPts val="0"/>
                        </a:spcAft>
                        <a:buClrTx/>
                        <a:buSzPct val="100000"/>
                        <a:buFontTx/>
                        <a:buAutoNum type="arabicPeriod"/>
                        <a:tabLst/>
                      </a:pPr>
                      <a:r>
                        <a:rPr lang="en-US" sz="2800" b="0" i="0" u="none" strike="noStrike" cap="none" spc="0" baseline="0" dirty="0">
                          <a:ln>
                            <a:noFill/>
                          </a:ln>
                          <a:solidFill>
                            <a:schemeClr val="tx1"/>
                          </a:solidFill>
                          <a:uFillTx/>
                          <a:latin typeface="Montserrat" pitchFamily="2" charset="77"/>
                          <a:ea typeface="+mn-ea"/>
                          <a:cs typeface="+mn-cs"/>
                          <a:sym typeface="Proxima Nova"/>
                        </a:rPr>
                        <a:t>Public Awareness Campaign designed</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773620">
                <a:tc gridSpan="3">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Early warning systems</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Research, knowledge and policy development, capacity strengthening and technology integration</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4" name="Picture 3">
            <a:extLst>
              <a:ext uri="{FF2B5EF4-FFF2-40B4-BE49-F238E27FC236}">
                <a16:creationId xmlns="" xmlns:a16="http://schemas.microsoft.com/office/drawing/2014/main" id="{5D5B87D5-77CC-D03E-83EC-7CF12CCF4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33034732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9FAA3A"/>
        </a:solidFill>
        <a:effectLst/>
      </p:bgPr>
    </p:bg>
    <p:spTree>
      <p:nvGrpSpPr>
        <p:cNvPr id="1" name=""/>
        <p:cNvGrpSpPr/>
        <p:nvPr/>
      </p:nvGrpSpPr>
      <p:grpSpPr>
        <a:xfrm>
          <a:off x="0" y="0"/>
          <a:ext cx="0" cy="0"/>
          <a:chOff x="0" y="0"/>
          <a:chExt cx="0" cy="0"/>
        </a:xfrm>
      </p:grpSpPr>
      <p:pic>
        <p:nvPicPr>
          <p:cNvPr id="83" name="Picture 83">
            <a:extLst>
              <a:ext uri="{FF2B5EF4-FFF2-40B4-BE49-F238E27FC236}">
                <a16:creationId xmlns="" xmlns:a16="http://schemas.microsoft.com/office/drawing/2014/main" id="{B816B6D0-937F-4ECA-AB5A-B2BF519301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07851" y="4162687"/>
            <a:ext cx="5968302" cy="2238114"/>
          </a:xfrm>
          <a:prstGeom prst="rect">
            <a:avLst/>
          </a:prstGeom>
        </p:spPr>
      </p:pic>
      <p:pic>
        <p:nvPicPr>
          <p:cNvPr id="2" name="Picture 46" descr="Text&#10;&#10;Description automatically generated">
            <a:extLst>
              <a:ext uri="{FF2B5EF4-FFF2-40B4-BE49-F238E27FC236}">
                <a16:creationId xmlns="" xmlns:a16="http://schemas.microsoft.com/office/drawing/2014/main" id="{AB1EAB59-5AF7-CE9D-C929-16FDD946B701}"/>
              </a:ext>
            </a:extLst>
          </p:cNvPr>
          <p:cNvPicPr>
            <a:picLocks noChangeAspect="1"/>
          </p:cNvPicPr>
          <p:nvPr/>
        </p:nvPicPr>
        <p:blipFill>
          <a:blip r:embed="rId4"/>
          <a:stretch>
            <a:fillRect/>
          </a:stretch>
        </p:blipFill>
        <p:spPr>
          <a:xfrm>
            <a:off x="9906" y="12162055"/>
            <a:ext cx="24379180" cy="1545510"/>
          </a:xfrm>
          <a:prstGeom prst="rect">
            <a:avLst/>
          </a:prstGeom>
        </p:spPr>
      </p:pic>
      <p:pic>
        <p:nvPicPr>
          <p:cNvPr id="3" name="Picture 2">
            <a:extLst>
              <a:ext uri="{FF2B5EF4-FFF2-40B4-BE49-F238E27FC236}">
                <a16:creationId xmlns="" xmlns:a16="http://schemas.microsoft.com/office/drawing/2014/main" id="{C18E8E91-DA7D-497F-2E16-8DAF8EB17D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
        <p:nvSpPr>
          <p:cNvPr id="6" name="ZoneTexte 5"/>
          <p:cNvSpPr txBox="1"/>
          <p:nvPr/>
        </p:nvSpPr>
        <p:spPr>
          <a:xfrm>
            <a:off x="9207851" y="6445405"/>
            <a:ext cx="8247184" cy="707886"/>
          </a:xfrm>
          <a:prstGeom prst="rect">
            <a:avLst/>
          </a:prstGeom>
          <a:noFill/>
        </p:spPr>
        <p:txBody>
          <a:bodyPr wrap="square" rtlCol="0">
            <a:spAutoFit/>
          </a:bodyPr>
          <a:lstStyle/>
          <a:p>
            <a:r>
              <a:rPr lang="en-GB" sz="4000" b="1" i="1" dirty="0">
                <a:solidFill>
                  <a:schemeClr val="bg1"/>
                </a:solidFill>
                <a:latin typeface="Montserrat"/>
              </a:rPr>
              <a:t>Project fiches at regional level</a:t>
            </a:r>
          </a:p>
        </p:txBody>
      </p:sp>
    </p:spTree>
    <p:extLst>
      <p:ext uri="{BB962C8B-B14F-4D97-AF65-F5344CB8AC3E}">
        <p14:creationId xmlns:p14="http://schemas.microsoft.com/office/powerpoint/2010/main" val="3176995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aphicFrame>
        <p:nvGraphicFramePr>
          <p:cNvPr id="10"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1732616152"/>
              </p:ext>
            </p:extLst>
          </p:nvPr>
        </p:nvGraphicFramePr>
        <p:xfrm>
          <a:off x="1083845" y="378069"/>
          <a:ext cx="22528923" cy="10388037"/>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REGIONAL</a:t>
                      </a:r>
                    </a:p>
                    <a:p>
                      <a:pPr marL="127000" indent="0" algn="ctr">
                        <a:buNone/>
                      </a:pPr>
                      <a:r>
                        <a:rPr lang="en-US" sz="3600" dirty="0">
                          <a:latin typeface="Montserrat" pitchFamily="2" charset="77"/>
                        </a:rPr>
                        <a:t>Bonaire &amp; Turks and Caicos Islands</a:t>
                      </a:r>
                      <a:endParaRPr lang="en-GB" sz="36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RES-61/REG</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Novel Education Tools to Foster Local Ecosystem Sustainability Practices</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AA3A"/>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€ 337,562</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rgbClr val="9FAA3A"/>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School for Field Studies </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14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08/02/2023</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07/04/2024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3987042">
                <a:tc gridSpan="3">
                  <a:txBody>
                    <a:bodyPr/>
                    <a:lstStyle/>
                    <a:p>
                      <a:pPr marL="127000" marR="0" indent="0" algn="ctr" rtl="0" latinLnBrk="0">
                        <a:lnSpc>
                          <a:spcPct val="100000"/>
                        </a:lnSpc>
                        <a:spcBef>
                          <a:spcPts val="0"/>
                        </a:spcBef>
                        <a:spcAft>
                          <a:spcPts val="0"/>
                        </a:spcAft>
                        <a:buClrTx/>
                        <a:buSzPct val="100000"/>
                        <a:buFontTx/>
                        <a:buNone/>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endParaRPr lang="en-US" sz="2800" dirty="0">
                        <a:latin typeface="Montserrat" pitchFamily="2" charset="77"/>
                      </a:endParaRPr>
                    </a:p>
                    <a:p>
                      <a:pPr lvl="0" algn="ctr">
                        <a:lnSpc>
                          <a:spcPct val="100000"/>
                        </a:lnSpc>
                        <a:spcBef>
                          <a:spcPts val="0"/>
                        </a:spcBef>
                        <a:spcAft>
                          <a:spcPts val="0"/>
                        </a:spcAft>
                        <a:buNone/>
                      </a:pPr>
                      <a:r>
                        <a:rPr lang="en-US" sz="2800" b="0" i="0" u="none" strike="noStrike" cap="none" spc="0" baseline="0" noProof="0" dirty="0">
                          <a:ln>
                            <a:noFill/>
                          </a:ln>
                          <a:uFillTx/>
                          <a:latin typeface="Montserrat" pitchFamily="2" charset="77"/>
                        </a:rPr>
                        <a:t> </a:t>
                      </a:r>
                      <a:r>
                        <a:rPr lang="en-US" sz="2800" b="0" i="0" u="none" strike="noStrike" cap="none" spc="0" baseline="0" noProof="0" dirty="0">
                          <a:ln>
                            <a:noFill/>
                          </a:ln>
                          <a:solidFill>
                            <a:schemeClr val="tx1"/>
                          </a:solidFill>
                          <a:uFillTx/>
                          <a:latin typeface="Montserrat" pitchFamily="2" charset="77"/>
                          <a:ea typeface="+mn-ea"/>
                          <a:cs typeface="+mn-cs"/>
                          <a:sym typeface="Proxima Nova"/>
                        </a:rPr>
                        <a:t>To advance equitable, sustainable management and conservation of the TCI and Bonaire marine environments</a:t>
                      </a:r>
                    </a:p>
                    <a:p>
                      <a:pPr lvl="0" algn="ctr">
                        <a:lnSpc>
                          <a:spcPct val="100000"/>
                        </a:lnSpc>
                        <a:spcBef>
                          <a:spcPts val="0"/>
                        </a:spcBef>
                        <a:spcAft>
                          <a:spcPts val="0"/>
                        </a:spcAft>
                        <a:buNone/>
                      </a:pPr>
                      <a:endParaRPr lang="en-US" sz="2800" b="0" i="0" u="none" strike="noStrike" cap="none" spc="0" baseline="0" noProof="0" dirty="0">
                        <a:ln>
                          <a:noFill/>
                        </a:ln>
                        <a:uFillTx/>
                        <a:latin typeface="Montserrat" pitchFamily="2" charset="77"/>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p>
                    <a:p>
                      <a:pPr marL="127000" marR="0" lvl="0" indent="0" algn="l">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School children and adults in the TCI and Bonaire have up to date and locally relevant scientific information, in their home languages, that supports greater appreciation and stewardship of the marine environments around them</a:t>
                      </a: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44379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Environmental Education</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Education and Awareness Raising</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2" name="Graphic 1">
            <a:extLst>
              <a:ext uri="{FF2B5EF4-FFF2-40B4-BE49-F238E27FC236}">
                <a16:creationId xmlns="" xmlns:a16="http://schemas.microsoft.com/office/drawing/2014/main" id="{0ED4B4C5-958A-3B56-3D17-BAE54F065F1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9938" y="378069"/>
            <a:ext cx="2859016" cy="1906010"/>
          </a:xfrm>
          <a:prstGeom prst="rect">
            <a:avLst/>
          </a:prstGeom>
        </p:spPr>
      </p:pic>
      <p:pic>
        <p:nvPicPr>
          <p:cNvPr id="3" name="Graphic 2">
            <a:extLst>
              <a:ext uri="{FF2B5EF4-FFF2-40B4-BE49-F238E27FC236}">
                <a16:creationId xmlns="" xmlns:a16="http://schemas.microsoft.com/office/drawing/2014/main" id="{5AA4E0B6-F648-49E2-F7AB-5D0B82E037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125985" y="378069"/>
            <a:ext cx="3822262" cy="1911131"/>
          </a:xfrm>
          <a:prstGeom prst="rect">
            <a:avLst/>
          </a:prstGeom>
        </p:spPr>
      </p:pic>
      <p:pic>
        <p:nvPicPr>
          <p:cNvPr id="5" name="Picture 4">
            <a:extLst>
              <a:ext uri="{FF2B5EF4-FFF2-40B4-BE49-F238E27FC236}">
                <a16:creationId xmlns="" xmlns:a16="http://schemas.microsoft.com/office/drawing/2014/main" id="{6AF7FE40-4CF5-36A4-183A-4C73302B0E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6047144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 xmlns:a16="http://schemas.microsoft.com/office/drawing/2014/main" id="{889AB059-A0C8-E242-A60E-639455D5F178}"/>
              </a:ext>
            </a:extLst>
          </p:cNvPr>
          <p:cNvPicPr>
            <a:picLocks noGrp="1" noChangeAspect="1"/>
          </p:cNvPicPr>
          <p:nvPr>
            <p:ph type="pic" idx="13"/>
          </p:nvPr>
        </p:nvPicPr>
        <p:blipFill>
          <a:blip r:embed="rId3" cstate="email">
            <a:extLst>
              <a:ext uri="{28A0092B-C50C-407E-A947-70E740481C1C}">
                <a14:useLocalDpi xmlns:a14="http://schemas.microsoft.com/office/drawing/2010/main"/>
              </a:ext>
            </a:extLst>
          </a:blip>
          <a:srcRect/>
          <a:stretch>
            <a:fillRect/>
          </a:stretch>
        </p:blipFill>
        <p:spPr>
          <a:xfrm>
            <a:off x="0" y="0"/>
            <a:ext cx="24384000" cy="13716000"/>
          </a:xfrm>
        </p:spPr>
      </p:pic>
      <p:sp>
        <p:nvSpPr>
          <p:cNvPr id="15" name="Rectangle 14">
            <a:extLst>
              <a:ext uri="{FF2B5EF4-FFF2-40B4-BE49-F238E27FC236}">
                <a16:creationId xmlns="" xmlns:a16="http://schemas.microsoft.com/office/drawing/2014/main" id="{5A011252-3E78-5A45-9C4D-EBDFB0437317}"/>
              </a:ext>
            </a:extLst>
          </p:cNvPr>
          <p:cNvSpPr/>
          <p:nvPr/>
        </p:nvSpPr>
        <p:spPr>
          <a:xfrm>
            <a:off x="0" y="11824805"/>
            <a:ext cx="24384000" cy="189119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8" name="Group 7">
            <a:extLst>
              <a:ext uri="{FF2B5EF4-FFF2-40B4-BE49-F238E27FC236}">
                <a16:creationId xmlns="" xmlns:a16="http://schemas.microsoft.com/office/drawing/2014/main" id="{30D15974-491E-684C-8461-E66DBF26BEE6}"/>
              </a:ext>
            </a:extLst>
          </p:cNvPr>
          <p:cNvGrpSpPr/>
          <p:nvPr/>
        </p:nvGrpSpPr>
        <p:grpSpPr>
          <a:xfrm>
            <a:off x="-10997" y="4069080"/>
            <a:ext cx="12493411" cy="9418320"/>
            <a:chOff x="0" y="3634339"/>
            <a:chExt cx="12493411" cy="9373001"/>
          </a:xfrm>
        </p:grpSpPr>
        <p:sp>
          <p:nvSpPr>
            <p:cNvPr id="6" name="Rectangle 5">
              <a:extLst>
                <a:ext uri="{FF2B5EF4-FFF2-40B4-BE49-F238E27FC236}">
                  <a16:creationId xmlns="" xmlns:a16="http://schemas.microsoft.com/office/drawing/2014/main" id="{86A3C1E1-4034-7B41-AA12-A815ED812547}"/>
                </a:ext>
              </a:extLst>
            </p:cNvPr>
            <p:cNvSpPr/>
            <p:nvPr/>
          </p:nvSpPr>
          <p:spPr>
            <a:xfrm>
              <a:off x="0" y="3634339"/>
              <a:ext cx="7589520" cy="913606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Oval 6">
              <a:extLst>
                <a:ext uri="{FF2B5EF4-FFF2-40B4-BE49-F238E27FC236}">
                  <a16:creationId xmlns="" xmlns:a16="http://schemas.microsoft.com/office/drawing/2014/main" id="{417DE84F-06F3-A74B-BABF-28C3C13D7AC4}"/>
                </a:ext>
              </a:extLst>
            </p:cNvPr>
            <p:cNvSpPr/>
            <p:nvPr/>
          </p:nvSpPr>
          <p:spPr>
            <a:xfrm>
              <a:off x="2183110" y="3634339"/>
              <a:ext cx="10310301" cy="9373001"/>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sp>
        <p:nvSpPr>
          <p:cNvPr id="1627" name="Rectangle 27"/>
          <p:cNvSpPr txBox="1"/>
          <p:nvPr/>
        </p:nvSpPr>
        <p:spPr>
          <a:xfrm>
            <a:off x="1737061" y="8256562"/>
            <a:ext cx="7861503" cy="131766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lvl1pPr>
              <a:lnSpc>
                <a:spcPct val="120000"/>
              </a:lnSpc>
              <a:defRPr sz="4800" b="1">
                <a:solidFill>
                  <a:srgbClr val="FFFFFF"/>
                </a:solidFill>
                <a:latin typeface="+mn-lt"/>
                <a:ea typeface="+mn-ea"/>
                <a:cs typeface="+mn-cs"/>
                <a:sym typeface="Proxima Nova"/>
              </a:defRPr>
            </a:lvl1pPr>
          </a:lstStyle>
          <a:p>
            <a:r>
              <a:rPr lang="en-US" sz="7200" dirty="0">
                <a:solidFill>
                  <a:srgbClr val="1D295B"/>
                </a:solidFill>
                <a:latin typeface="Montserrat" pitchFamily="2" charset="77"/>
              </a:rPr>
              <a:t>Thank you </a:t>
            </a:r>
            <a:endParaRPr sz="7200" dirty="0">
              <a:solidFill>
                <a:srgbClr val="1D295B"/>
              </a:solidFill>
              <a:latin typeface="Montserrat" pitchFamily="2" charset="77"/>
            </a:endParaRPr>
          </a:p>
        </p:txBody>
      </p:sp>
      <p:pic>
        <p:nvPicPr>
          <p:cNvPr id="14" name="Picture 12">
            <a:extLst>
              <a:ext uri="{FF2B5EF4-FFF2-40B4-BE49-F238E27FC236}">
                <a16:creationId xmlns="" xmlns:a16="http://schemas.microsoft.com/office/drawing/2014/main" id="{FD407D4C-C30E-804B-BAA5-C4476557748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22907" y="5600699"/>
            <a:ext cx="5601442" cy="2479175"/>
          </a:xfrm>
          <a:prstGeom prst="rect">
            <a:avLst/>
          </a:prstGeom>
          <a:effectLst/>
        </p:spPr>
      </p:pic>
      <p:pic>
        <p:nvPicPr>
          <p:cNvPr id="2" name="Image 11">
            <a:extLst>
              <a:ext uri="{FF2B5EF4-FFF2-40B4-BE49-F238E27FC236}">
                <a16:creationId xmlns="" xmlns:a16="http://schemas.microsoft.com/office/drawing/2014/main" id="{34DDD76D-1545-0956-B6CB-78E265FFA0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40210" y="12085553"/>
            <a:ext cx="14130538" cy="1630447"/>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 name="AutoShape 2" descr="Flag of British Virgin Islands">
            <a:extLst>
              <a:ext uri="{FF2B5EF4-FFF2-40B4-BE49-F238E27FC236}">
                <a16:creationId xmlns="" xmlns:a16="http://schemas.microsoft.com/office/drawing/2014/main" id="{3B0D8A5A-0B42-1AAB-CC64-E10A3FA41ED8}"/>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 xmlns:a16="http://schemas.microsoft.com/office/drawing/2014/main" id="{1FE1C135-5C3F-D6CB-3F12-A99F4A995BFA}"/>
              </a:ext>
            </a:extLst>
          </p:cNvPr>
          <p:cNvPicPr>
            <a:picLocks noChangeAspect="1"/>
          </p:cNvPicPr>
          <p:nvPr/>
        </p:nvPicPr>
        <p:blipFill>
          <a:blip r:embed="rId3"/>
          <a:stretch>
            <a:fillRect/>
          </a:stretch>
        </p:blipFill>
        <p:spPr>
          <a:xfrm>
            <a:off x="1277992" y="562501"/>
            <a:ext cx="3749434" cy="1880864"/>
          </a:xfrm>
          <a:prstGeom prst="rect">
            <a:avLst/>
          </a:prstGeom>
        </p:spPr>
      </p:pic>
      <p:graphicFrame>
        <p:nvGraphicFramePr>
          <p:cNvPr id="9"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1686491219"/>
              </p:ext>
            </p:extLst>
          </p:nvPr>
        </p:nvGraphicFramePr>
        <p:xfrm>
          <a:off x="1135118" y="520263"/>
          <a:ext cx="22528923" cy="11440737"/>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1965786">
                <a:tc>
                  <a:txBody>
                    <a:bodyPr/>
                    <a:lstStyle/>
                    <a:p>
                      <a:pPr marL="127000" indent="0">
                        <a:buNone/>
                      </a:pPr>
                      <a:endParaRPr lang="en-GB" sz="20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BRITISH VIRGIN ISLANDS</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dirty="0">
                          <a:ln>
                            <a:noFill/>
                          </a:ln>
                          <a:solidFill>
                            <a:schemeClr val="tx1"/>
                          </a:solidFill>
                          <a:uFillTx/>
                          <a:latin typeface="Montserrat" pitchFamily="2" charset="77"/>
                          <a:ea typeface="+mn-ea"/>
                          <a:cs typeface="+mn-cs"/>
                          <a:sym typeface="Proxima Nova"/>
                        </a:rPr>
                        <a:t>RES-45/BVI</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03898">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BVI SMART © Initiative - SMART Schools</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3044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€ 1,300,448</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rgbClr val="8F1A4B"/>
                          </a:solidFill>
                          <a:uFillTx/>
                          <a:latin typeface="Montserrat" pitchFamily="2" charset="77"/>
                          <a:ea typeface="+mn-ea"/>
                          <a:cs typeface="+mn-cs"/>
                          <a:sym typeface="Proxima Nova"/>
                        </a:rPr>
                        <a:t>Project under implementation</a:t>
                      </a: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Ministry of Education</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698811">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Duration: 15 months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Start Date: 11/11/2022</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End Date: 10/02/2024</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5257288">
                <a:tc gridSpan="3">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rtl="0" eaLnBrk="1" fontAlgn="auto" latinLnBrk="0" hangingPunct="1">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The SMART School initiative aims to create a safer, healthier and greener learning environment and educational experience for all students to enhance disaster management preparedness and resiliency throughout the territory</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r>
                        <a:rPr lang="en-US" sz="2800" b="0" i="0" u="none" strike="noStrike" cap="none" spc="0" baseline="0" noProof="0" dirty="0">
                          <a:ln>
                            <a:noFill/>
                          </a:ln>
                          <a:solidFill>
                            <a:schemeClr val="tx1"/>
                          </a:solidFill>
                          <a:uFillTx/>
                          <a:latin typeface="Montserrat" pitchFamily="2" charset="77"/>
                          <a:sym typeface="Proxima Nova"/>
                        </a:rPr>
                        <a:t>:</a:t>
                      </a:r>
                      <a:endParaRPr lang="en-US" sz="2800" b="0" i="0" u="none" strike="noStrike" cap="none" spc="0" baseline="0" noProof="0" dirty="0">
                        <a:ln>
                          <a:noFill/>
                        </a:ln>
                        <a:uFillTx/>
                        <a:latin typeface="Montserrat" pitchFamily="2" charset="77"/>
                      </a:endParaRPr>
                    </a:p>
                    <a:p>
                      <a:pPr marL="641350" marR="0" indent="-514350" algn="l" defTabSz="825500" rtl="0" latinLnBrk="0">
                        <a:lnSpc>
                          <a:spcPct val="100000"/>
                        </a:lnSpc>
                        <a:spcBef>
                          <a:spcPts val="0"/>
                        </a:spcBef>
                        <a:spcAft>
                          <a:spcPts val="0"/>
                        </a:spcAft>
                        <a:buClrTx/>
                        <a:buSzPct val="100000"/>
                        <a:buFontTx/>
                        <a:buAutoNum type="arabicPeriod"/>
                        <a:tabLst/>
                      </a:pPr>
                      <a:r>
                        <a:rPr lang="en-US" sz="2800" b="0" i="0" u="none" strike="noStrike" cap="none" spc="0" baseline="0" dirty="0">
                          <a:ln>
                            <a:noFill/>
                          </a:ln>
                          <a:solidFill>
                            <a:schemeClr val="tx1"/>
                          </a:solidFill>
                          <a:uFillTx/>
                          <a:latin typeface="Montserrat" pitchFamily="2" charset="77"/>
                          <a:ea typeface="+mn-ea"/>
                          <a:cs typeface="+mn-cs"/>
                          <a:sym typeface="Proxima Nova"/>
                        </a:rPr>
                        <a:t>Disaster preparedness: Teachers trained in SERT and Basic First Aid; DRM plans, templates and policy updated</a:t>
                      </a:r>
                    </a:p>
                    <a:p>
                      <a:pPr marL="641350" marR="0" lvl="0" indent="-514350" algn="l" defTabSz="825500" rtl="0" eaLnBrk="1" fontAlgn="auto" latinLnBrk="0" hangingPunct="1">
                        <a:lnSpc>
                          <a:spcPct val="100000"/>
                        </a:lnSpc>
                        <a:spcBef>
                          <a:spcPts val="0"/>
                        </a:spcBef>
                        <a:spcAft>
                          <a:spcPts val="0"/>
                        </a:spcAft>
                        <a:buClrTx/>
                        <a:buSzPct val="100000"/>
                        <a:buFontTx/>
                        <a:buAutoNum type="arabicPeriod"/>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Health and Environment: School gardens and green spaces; vector control &amp; waste management measures; water education, water systems and eco-cleaning; coastal resilience-building activities</a:t>
                      </a:r>
                    </a:p>
                    <a:p>
                      <a:pPr marL="641350" marR="0" indent="-514350" algn="l" rtl="0" latinLnBrk="0">
                        <a:lnSpc>
                          <a:spcPct val="100000"/>
                        </a:lnSpc>
                        <a:spcBef>
                          <a:spcPts val="0"/>
                        </a:spcBef>
                        <a:spcAft>
                          <a:spcPts val="0"/>
                        </a:spcAft>
                        <a:buClrTx/>
                        <a:buSzPct val="100000"/>
                        <a:buFontTx/>
                        <a:buAutoNum type="arabicPeriod"/>
                      </a:pPr>
                      <a:r>
                        <a:rPr lang="en-US" sz="2800" b="0" i="0" u="none" strike="noStrike" cap="none" spc="0" baseline="0" dirty="0">
                          <a:ln>
                            <a:noFill/>
                          </a:ln>
                          <a:solidFill>
                            <a:schemeClr val="tx1"/>
                          </a:solidFill>
                          <a:uFillTx/>
                          <a:latin typeface="Montserrat" pitchFamily="2" charset="77"/>
                          <a:ea typeface="+mn-ea"/>
                          <a:cs typeface="+mn-cs"/>
                          <a:sym typeface="Proxima Nova"/>
                        </a:rPr>
                        <a:t>Energy: Efficiency measures for energy conservation</a:t>
                      </a:r>
                    </a:p>
                    <a:p>
                      <a:pPr marL="641350" marR="0" indent="-514350" algn="l" defTabSz="825500" rtl="0" latinLnBrk="0">
                        <a:lnSpc>
                          <a:spcPct val="100000"/>
                        </a:lnSpc>
                        <a:spcBef>
                          <a:spcPts val="0"/>
                        </a:spcBef>
                        <a:spcAft>
                          <a:spcPts val="0"/>
                        </a:spcAft>
                        <a:buClrTx/>
                        <a:buSzPct val="100000"/>
                        <a:buFontTx/>
                        <a:buAutoNum type="arabicPeriod"/>
                        <a:tabLst/>
                      </a:pPr>
                      <a:r>
                        <a:rPr lang="en-US" sz="2800" b="0" i="0" u="none" strike="noStrike" cap="none" spc="0" baseline="0" dirty="0">
                          <a:ln>
                            <a:noFill/>
                          </a:ln>
                          <a:solidFill>
                            <a:schemeClr val="tx1"/>
                          </a:solidFill>
                          <a:uFillTx/>
                          <a:latin typeface="Montserrat" pitchFamily="2" charset="77"/>
                          <a:ea typeface="+mn-ea"/>
                          <a:cs typeface="+mn-cs"/>
                          <a:sym typeface="Proxima Nova"/>
                        </a:rPr>
                        <a:t>Public education and awareness-raising campaign around climate change and adaptation; online resource library; minor improvements/repairs to facilities to achieve SAFE standards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670074">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Resilient Education</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Capacity strengthening &amp; education and awareness raising</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5" name="Picture 4">
            <a:extLst>
              <a:ext uri="{FF2B5EF4-FFF2-40B4-BE49-F238E27FC236}">
                <a16:creationId xmlns="" xmlns:a16="http://schemas.microsoft.com/office/drawing/2014/main" id="{634DB922-528C-C565-F1BD-59556A550F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3730580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190D4CB5-75B5-B238-4363-A6FD99A2C57A}"/>
              </a:ext>
            </a:extLst>
          </p:cNvPr>
          <p:cNvPicPr>
            <a:picLocks noChangeAspect="1"/>
          </p:cNvPicPr>
          <p:nvPr/>
        </p:nvPicPr>
        <p:blipFill>
          <a:blip r:embed="rId3"/>
          <a:stretch>
            <a:fillRect/>
          </a:stretch>
        </p:blipFill>
        <p:spPr>
          <a:xfrm>
            <a:off x="1135118" y="674846"/>
            <a:ext cx="3749434" cy="1887051"/>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3514793948"/>
              </p:ext>
            </p:extLst>
          </p:nvPr>
        </p:nvGraphicFramePr>
        <p:xfrm>
          <a:off x="1135118" y="520262"/>
          <a:ext cx="22528923" cy="10526366"/>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dirty="0">
                          <a:latin typeface="Montserrat" pitchFamily="2" charset="77"/>
                        </a:rPr>
                        <a:t>CAYMAN ISLANDS</a:t>
                      </a:r>
                      <a:endParaRPr lang="en-GB" sz="4400" dirty="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a:ln>
                            <a:noFill/>
                          </a:ln>
                          <a:solidFill>
                            <a:schemeClr val="tx1"/>
                          </a:solidFill>
                          <a:uFillTx/>
                          <a:latin typeface="Montserrat" pitchFamily="2" charset="77"/>
                          <a:ea typeface="+mn-ea"/>
                          <a:cs typeface="+mn-cs"/>
                          <a:sym typeface="Proxima Nova"/>
                        </a:rPr>
                        <a:t>RES-30/CAY</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1" i="0" u="none" strike="noStrike" cap="none" spc="0" baseline="0" dirty="0">
                          <a:ln>
                            <a:noFill/>
                          </a:ln>
                          <a:solidFill>
                            <a:schemeClr val="bg1"/>
                          </a:solidFill>
                          <a:uFillTx/>
                          <a:latin typeface="Montserrat" pitchFamily="2" charset="77"/>
                          <a:ea typeface="+mn-ea"/>
                          <a:cs typeface="+mn-cs"/>
                          <a:sym typeface="Proxima Nova"/>
                        </a:rPr>
                        <a:t>RISE (Resilience Initiative for Students and Educators)</a:t>
                      </a:r>
                      <a:endParaRPr lang="en-GB"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€ 395,580</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rgbClr val="8F1A4B"/>
                          </a:solidFill>
                          <a:uFillTx/>
                          <a:latin typeface="Montserrat" pitchFamily="2" charset="77"/>
                          <a:ea typeface="+mn-ea"/>
                          <a:cs typeface="+mn-cs"/>
                          <a:sym typeface="Proxima Nova"/>
                        </a:rPr>
                        <a:t>Project under implementation</a:t>
                      </a:r>
                      <a:endParaRPr lang="en-GB" sz="2800" b="0" i="0" u="none" strike="noStrike" cap="none" spc="0" baseline="0" dirty="0">
                        <a:ln>
                          <a:noFill/>
                        </a:ln>
                        <a:solidFill>
                          <a:srgbClr val="8F1A4B"/>
                        </a:solidFill>
                        <a:uFillTx/>
                        <a:latin typeface="Montserrat" pitchFamily="2" charset="77"/>
                        <a:ea typeface="+mn-ea"/>
                        <a:cs typeface="+mn-cs"/>
                        <a:sym typeface="Proxima Nova"/>
                      </a:endParaRP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Cayman Islands Red Cross</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a:ln>
                            <a:noFill/>
                          </a:ln>
                          <a:solidFill>
                            <a:schemeClr val="tx1"/>
                          </a:solidFill>
                          <a:uFillTx/>
                          <a:latin typeface="Montserrat" pitchFamily="2" charset="77"/>
                          <a:ea typeface="+mn-ea"/>
                          <a:cs typeface="+mn-cs"/>
                          <a:sym typeface="Proxima Nova"/>
                        </a:rPr>
                        <a:t>Duration: 18 months</a:t>
                      </a:r>
                      <a:endParaRPr lang="en-GB" sz="2800" b="0" i="0" u="none" strike="noStrike" cap="none" spc="0" baseline="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a:ln>
                            <a:noFill/>
                          </a:ln>
                          <a:solidFill>
                            <a:schemeClr val="tx1"/>
                          </a:solidFill>
                          <a:uFillTx/>
                          <a:latin typeface="Montserrat" pitchFamily="2" charset="77"/>
                          <a:ea typeface="+mn-ea"/>
                          <a:cs typeface="+mn-cs"/>
                          <a:sym typeface="Proxima Nova"/>
                        </a:rPr>
                        <a:t>Start Date: 25/10/2022</a:t>
                      </a:r>
                      <a:endParaRPr lang="en-GB" sz="2800" b="0" i="0" u="none" strike="noStrike" cap="none" spc="0" baseline="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a:ln>
                            <a:noFill/>
                          </a:ln>
                          <a:solidFill>
                            <a:schemeClr val="tx1"/>
                          </a:solidFill>
                          <a:uFillTx/>
                          <a:latin typeface="Montserrat" pitchFamily="2" charset="77"/>
                          <a:ea typeface="+mn-ea"/>
                          <a:cs typeface="+mn-cs"/>
                          <a:sym typeface="Proxima Nova"/>
                        </a:rPr>
                        <a:t>End Date: 24/04/2024</a:t>
                      </a:r>
                      <a:endParaRPr lang="en-GB" sz="2800" b="0" i="0" u="none" strike="noStrike" cap="none" spc="0" baseline="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9362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indent="0" algn="ctr" rtl="0" latinLnBrk="0">
                        <a:lnSpc>
                          <a:spcPct val="100000"/>
                        </a:lnSpc>
                        <a:spcBef>
                          <a:spcPts val="0"/>
                        </a:spcBef>
                        <a:spcAft>
                          <a:spcPts val="0"/>
                        </a:spcAft>
                        <a:buClrTx/>
                        <a:buSzPct val="100000"/>
                        <a:buFontTx/>
                        <a:buNone/>
                      </a:pPr>
                      <a:r>
                        <a:rPr lang="en-US" sz="2800" b="0" i="0" u="none" strike="noStrike" cap="none" spc="0" baseline="0" dirty="0">
                          <a:ln>
                            <a:noFill/>
                          </a:ln>
                          <a:solidFill>
                            <a:schemeClr val="tx1"/>
                          </a:solidFill>
                          <a:uFillTx/>
                          <a:latin typeface="Montserrat" pitchFamily="2" charset="77"/>
                          <a:ea typeface="+mn-ea"/>
                          <a:cs typeface="+mn-cs"/>
                          <a:sym typeface="Proxima Nova"/>
                        </a:rPr>
                        <a:t>Primary school children are equipped with age-appropriate knowledge and tangible skills to prepare</a:t>
                      </a:r>
                      <a:r>
                        <a:rPr lang="en-US" sz="2800" b="0" i="0" u="none" strike="noStrike" cap="none" spc="0" baseline="0" dirty="0">
                          <a:ln>
                            <a:noFill/>
                          </a:ln>
                          <a:solidFill>
                            <a:schemeClr val="tx1"/>
                          </a:solidFill>
                          <a:uFillTx/>
                          <a:latin typeface="Montserrat" pitchFamily="2" charset="77"/>
                          <a:ea typeface="+mn-ea"/>
                          <a:cs typeface="+mn-cs"/>
                        </a:rPr>
                        <a:t> </a:t>
                      </a:r>
                      <a:r>
                        <a:rPr lang="en-US" sz="2800" b="0" i="0" u="none" strike="noStrike" cap="none" spc="0" baseline="0" dirty="0">
                          <a:ln>
                            <a:noFill/>
                          </a:ln>
                          <a:solidFill>
                            <a:schemeClr val="tx1"/>
                          </a:solidFill>
                          <a:uFillTx/>
                          <a:latin typeface="Montserrat" pitchFamily="2" charset="77"/>
                          <a:ea typeface="+mn-ea"/>
                          <a:cs typeface="+mn-cs"/>
                          <a:sym typeface="Proxima Nova"/>
                        </a:rPr>
                        <a:t>for and respond to hazards and disasters</a:t>
                      </a:r>
                    </a:p>
                    <a:p>
                      <a:pPr marL="127000" marR="0" lvl="0" indent="0" algn="ctr" defTabSz="825500" rtl="0" eaLnBrk="1" fontAlgn="auto" latinLnBrk="0" hangingPunct="1">
                        <a:lnSpc>
                          <a:spcPct val="100000"/>
                        </a:lnSpc>
                        <a:spcBef>
                          <a:spcPts val="0"/>
                        </a:spcBef>
                        <a:spcAft>
                          <a:spcPts val="0"/>
                        </a:spcAft>
                        <a:buClrTx/>
                        <a:buSzPct val="100000"/>
                        <a:buFontTx/>
                        <a:buNone/>
                        <a:tabLst/>
                        <a:defRPr/>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US" sz="2800" b="0" i="0" u="none" strike="noStrike" cap="none" spc="0" baseline="0" noProof="0" dirty="0">
                        <a:ln>
                          <a:noFill/>
                        </a:ln>
                        <a:uFillTx/>
                        <a:latin typeface="Montserrat" pitchFamily="2" charset="77"/>
                      </a:endParaRPr>
                    </a:p>
                    <a:p>
                      <a:pPr marL="641350" marR="0" indent="-514350" algn="l" rtl="0" latinLnBrk="0">
                        <a:lnSpc>
                          <a:spcPct val="100000"/>
                        </a:lnSpc>
                        <a:spcBef>
                          <a:spcPts val="0"/>
                        </a:spcBef>
                        <a:spcAft>
                          <a:spcPts val="0"/>
                        </a:spcAft>
                        <a:buClrTx/>
                        <a:buSzPct val="100000"/>
                        <a:buFontTx/>
                        <a:buAutoNum type="arabicPeriod"/>
                      </a:pPr>
                      <a:r>
                        <a:rPr lang="en-US" sz="2800" b="0" i="0" u="none" strike="noStrike" cap="none" spc="0" baseline="0" dirty="0">
                          <a:ln>
                            <a:noFill/>
                          </a:ln>
                          <a:solidFill>
                            <a:schemeClr val="tx1"/>
                          </a:solidFill>
                          <a:uFillTx/>
                          <a:latin typeface="Montserrat" pitchFamily="2" charset="77"/>
                          <a:ea typeface="+mn-ea"/>
                          <a:cs typeface="+mn-cs"/>
                          <a:sym typeface="Proxima Nova"/>
                        </a:rPr>
                        <a:t>Primary school children can identify good hygiene measures, body safety rules and how to get help if needed</a:t>
                      </a:r>
                    </a:p>
                    <a:p>
                      <a:pPr marL="641350" marR="0" lvl="0" indent="-514350" algn="l" defTabSz="825500" rtl="0" eaLnBrk="1" fontAlgn="auto" latinLnBrk="0" hangingPunct="1">
                        <a:lnSpc>
                          <a:spcPct val="100000"/>
                        </a:lnSpc>
                        <a:spcBef>
                          <a:spcPts val="0"/>
                        </a:spcBef>
                        <a:spcAft>
                          <a:spcPts val="0"/>
                        </a:spcAft>
                        <a:buClrTx/>
                        <a:buSzPct val="100000"/>
                        <a:buFontTx/>
                        <a:buAutoNum type="arabicPeriod"/>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Children can identify feelings and emotions and are able to seek emotional support from safe adults</a:t>
                      </a:r>
                    </a:p>
                    <a:p>
                      <a:pPr marL="641350" marR="0" indent="-514350" algn="l" rtl="0" latinLnBrk="0">
                        <a:lnSpc>
                          <a:spcPct val="100000"/>
                        </a:lnSpc>
                        <a:spcBef>
                          <a:spcPts val="0"/>
                        </a:spcBef>
                        <a:spcAft>
                          <a:spcPts val="0"/>
                        </a:spcAft>
                        <a:buClrTx/>
                        <a:buSzPct val="100000"/>
                        <a:buFontTx/>
                        <a:buAutoNum type="arabicPeriod"/>
                      </a:pPr>
                      <a:r>
                        <a:rPr lang="en-US" sz="2800" b="0" i="0" u="none" strike="noStrike" cap="none" spc="0" baseline="0" dirty="0">
                          <a:ln>
                            <a:noFill/>
                          </a:ln>
                          <a:solidFill>
                            <a:schemeClr val="tx1"/>
                          </a:solidFill>
                          <a:uFillTx/>
                          <a:latin typeface="Montserrat" pitchFamily="2" charset="77"/>
                          <a:ea typeface="+mn-ea"/>
                          <a:cs typeface="+mn-cs"/>
                          <a:sym typeface="Proxima Nova"/>
                        </a:rPr>
                        <a:t>Age-appropriate knowledge of first aid</a:t>
                      </a:r>
                    </a:p>
                    <a:p>
                      <a:pPr marL="641350" marR="0" indent="-514350" algn="l" defTabSz="825500" rtl="0" latinLnBrk="0">
                        <a:lnSpc>
                          <a:spcPct val="100000"/>
                        </a:lnSpc>
                        <a:spcBef>
                          <a:spcPts val="0"/>
                        </a:spcBef>
                        <a:spcAft>
                          <a:spcPts val="0"/>
                        </a:spcAft>
                        <a:buClrTx/>
                        <a:buSzPct val="100000"/>
                        <a:buFontTx/>
                        <a:buAutoNum type="arabicPeriod"/>
                        <a:tabLst/>
                      </a:pPr>
                      <a:r>
                        <a:rPr lang="en-US" sz="2800" b="0" i="0" u="none" strike="noStrike" cap="none" spc="0" baseline="0" dirty="0">
                          <a:ln>
                            <a:noFill/>
                          </a:ln>
                          <a:solidFill>
                            <a:schemeClr val="tx1"/>
                          </a:solidFill>
                          <a:uFillTx/>
                          <a:latin typeface="Montserrat" pitchFamily="2" charset="77"/>
                          <a:ea typeface="+mn-ea"/>
                          <a:cs typeface="+mn-cs"/>
                          <a:sym typeface="Proxima Nova"/>
                        </a:rPr>
                        <a:t>Primary school staff and leadership are empowered to deliver resilience lessons in a consistent and timely manner over the course of the school year</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375534">
                <a:tc gridSpan="3">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Resilient Education</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Capacity strengthening &amp; education and awareness raising</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4" name="Picture 3">
            <a:extLst>
              <a:ext uri="{FF2B5EF4-FFF2-40B4-BE49-F238E27FC236}">
                <a16:creationId xmlns="" xmlns:a16="http://schemas.microsoft.com/office/drawing/2014/main" id="{CADBE9F4-1254-5C11-D0B1-6B83885681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3224464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9B008A1-ACD7-3D46-8564-867EB71B0B3B}"/>
              </a:ext>
            </a:extLst>
          </p:cNvPr>
          <p:cNvSpPr/>
          <p:nvPr/>
        </p:nvSpPr>
        <p:spPr>
          <a:xfrm>
            <a:off x="0" y="11824805"/>
            <a:ext cx="24384000" cy="1891195"/>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Picture 1">
            <a:extLst>
              <a:ext uri="{FF2B5EF4-FFF2-40B4-BE49-F238E27FC236}">
                <a16:creationId xmlns="" xmlns:a16="http://schemas.microsoft.com/office/drawing/2014/main" id="{34C4A2B0-C3DA-2606-B086-A4EADECA7DEE}"/>
              </a:ext>
            </a:extLst>
          </p:cNvPr>
          <p:cNvPicPr>
            <a:picLocks noChangeAspect="1"/>
          </p:cNvPicPr>
          <p:nvPr/>
        </p:nvPicPr>
        <p:blipFill>
          <a:blip r:embed="rId3"/>
          <a:stretch>
            <a:fillRect/>
          </a:stretch>
        </p:blipFill>
        <p:spPr>
          <a:xfrm>
            <a:off x="1135118" y="520262"/>
            <a:ext cx="2895600" cy="1929193"/>
          </a:xfrm>
          <a:prstGeom prst="rect">
            <a:avLst/>
          </a:prstGeom>
        </p:spPr>
      </p:pic>
      <p:graphicFrame>
        <p:nvGraphicFramePr>
          <p:cNvPr id="8" name="Table 4">
            <a:extLst>
              <a:ext uri="{FF2B5EF4-FFF2-40B4-BE49-F238E27FC236}">
                <a16:creationId xmlns="" xmlns:a16="http://schemas.microsoft.com/office/drawing/2014/main" id="{0603D3BC-A6CA-7A7E-0B79-2A077F33401C}"/>
              </a:ext>
            </a:extLst>
          </p:cNvPr>
          <p:cNvGraphicFramePr>
            <a:graphicFrameLocks noGrp="1"/>
          </p:cNvGraphicFramePr>
          <p:nvPr>
            <p:extLst>
              <p:ext uri="{D42A27DB-BD31-4B8C-83A1-F6EECF244321}">
                <p14:modId xmlns:p14="http://schemas.microsoft.com/office/powerpoint/2010/main" val="3162011077"/>
              </p:ext>
            </p:extLst>
          </p:nvPr>
        </p:nvGraphicFramePr>
        <p:xfrm>
          <a:off x="1135118" y="520262"/>
          <a:ext cx="22528923" cy="10924452"/>
        </p:xfrm>
        <a:graphic>
          <a:graphicData uri="http://schemas.openxmlformats.org/drawingml/2006/table">
            <a:tbl>
              <a:tblPr firstRow="1" bandRow="1">
                <a:tableStyleId>{5940675A-B579-460E-94D1-54222C63F5DA}</a:tableStyleId>
              </a:tblPr>
              <a:tblGrid>
                <a:gridCol w="7509641">
                  <a:extLst>
                    <a:ext uri="{9D8B030D-6E8A-4147-A177-3AD203B41FA5}">
                      <a16:colId xmlns="" xmlns:a16="http://schemas.microsoft.com/office/drawing/2014/main" val="2562560090"/>
                    </a:ext>
                  </a:extLst>
                </a:gridCol>
                <a:gridCol w="7509641">
                  <a:extLst>
                    <a:ext uri="{9D8B030D-6E8A-4147-A177-3AD203B41FA5}">
                      <a16:colId xmlns="" xmlns:a16="http://schemas.microsoft.com/office/drawing/2014/main" val="557443571"/>
                    </a:ext>
                  </a:extLst>
                </a:gridCol>
                <a:gridCol w="7509641">
                  <a:extLst>
                    <a:ext uri="{9D8B030D-6E8A-4147-A177-3AD203B41FA5}">
                      <a16:colId xmlns="" xmlns:a16="http://schemas.microsoft.com/office/drawing/2014/main" val="2601346121"/>
                    </a:ext>
                  </a:extLst>
                </a:gridCol>
              </a:tblGrid>
              <a:tr h="2349062">
                <a:tc>
                  <a:txBody>
                    <a:bodyPr/>
                    <a:lstStyle/>
                    <a:p>
                      <a:pPr marL="127000" indent="0">
                        <a:buNone/>
                      </a:pPr>
                      <a:endParaRPr lang="en-GB" sz="2000" dirty="0">
                        <a:latin typeface="Montserrat" pitchFamily="2" charset="77"/>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0" algn="ctr">
                        <a:buNone/>
                      </a:pPr>
                      <a:r>
                        <a:rPr lang="en-US" sz="4400" b="0" i="0" u="none" strike="noStrike" cap="none" spc="0" baseline="0" dirty="0">
                          <a:ln>
                            <a:noFill/>
                          </a:ln>
                          <a:solidFill>
                            <a:schemeClr val="tx1"/>
                          </a:solidFill>
                          <a:uFillTx/>
                          <a:latin typeface="Montserrat" pitchFamily="2" charset="77"/>
                          <a:ea typeface="+mn-ea"/>
                          <a:cs typeface="+mn-cs"/>
                          <a:sym typeface="Proxima Nova"/>
                        </a:rPr>
                        <a:t>CURAÇAO</a:t>
                      </a:r>
                      <a:endParaRPr lang="en-GB" sz="4400" b="0" i="0" u="none" strike="noStrike" cap="none" spc="0" baseline="0" dirty="0">
                        <a:ln>
                          <a:noFill/>
                        </a:ln>
                        <a:solidFill>
                          <a:schemeClr val="tx1"/>
                        </a:solidFill>
                        <a:uFillTx/>
                        <a:latin typeface="Montserrat" pitchFamily="2" charset="77"/>
                        <a:ea typeface="+mn-ea"/>
                        <a:cs typeface="+mn-cs"/>
                        <a:sym typeface="Proxima Nova"/>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3600" b="0" i="0" u="none" strike="noStrike" cap="none" spc="0" baseline="0">
                          <a:ln>
                            <a:noFill/>
                          </a:ln>
                          <a:solidFill>
                            <a:schemeClr val="tx1"/>
                          </a:solidFill>
                          <a:uFillTx/>
                          <a:latin typeface="Montserrat" pitchFamily="2" charset="77"/>
                          <a:ea typeface="+mn-ea"/>
                          <a:cs typeface="+mn-cs"/>
                          <a:sym typeface="Proxima Nova"/>
                        </a:rPr>
                        <a:t>RES-35/CUR</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9228427"/>
                  </a:ext>
                </a:extLst>
              </a:tr>
              <a:tr h="938049">
                <a:tc gridSpan="3">
                  <a:txBody>
                    <a:bodyPr/>
                    <a:lstStyle/>
                    <a:p>
                      <a:pPr marL="127000" marR="0" lvl="0" indent="0" algn="ctr">
                        <a:lnSpc>
                          <a:spcPct val="100000"/>
                        </a:lnSpc>
                        <a:spcBef>
                          <a:spcPts val="0"/>
                        </a:spcBef>
                        <a:spcAft>
                          <a:spcPts val="0"/>
                        </a:spcAft>
                        <a:buNone/>
                      </a:pPr>
                      <a:r>
                        <a:rPr lang="en-US" sz="2800" b="1" i="0" u="none" strike="noStrike" cap="none" spc="0" baseline="0" dirty="0">
                          <a:ln>
                            <a:noFill/>
                          </a:ln>
                          <a:solidFill>
                            <a:schemeClr val="bg1"/>
                          </a:solidFill>
                          <a:uFillTx/>
                          <a:latin typeface="Montserrat" pitchFamily="2" charset="77"/>
                          <a:ea typeface="+mn-ea"/>
                          <a:cs typeface="+mn-cs"/>
                        </a:rPr>
                        <a:t>Green Phenix – reducing and recycling plastic pollution</a:t>
                      </a:r>
                      <a:endParaRPr lang="en-US" sz="2800" b="1" i="0" u="none" strike="noStrike" cap="none" spc="0" baseline="0" dirty="0">
                        <a:ln>
                          <a:noFill/>
                        </a:ln>
                        <a:solidFill>
                          <a:schemeClr val="bg1"/>
                        </a:solidFill>
                        <a:uFillTx/>
                        <a:latin typeface="Montserrat" pitchFamily="2" charset="77"/>
                        <a:ea typeface="+mn-ea"/>
                        <a:cs typeface="+mn-cs"/>
                        <a:sym typeface="Proxima Nov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1A4B"/>
                    </a:solid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886827380"/>
                  </a:ext>
                </a:extLst>
              </a:tr>
              <a:tr h="654269">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GB" sz="2800" b="0" i="0" u="none" strike="noStrike" cap="none" spc="0" baseline="0" dirty="0">
                          <a:ln>
                            <a:noFill/>
                          </a:ln>
                          <a:solidFill>
                            <a:schemeClr val="tx1"/>
                          </a:solidFill>
                          <a:uFillTx/>
                          <a:latin typeface="Montserrat" pitchFamily="2" charset="77"/>
                          <a:ea typeface="+mn-ea"/>
                          <a:cs typeface="+mn-cs"/>
                          <a:sym typeface="Proxima Nova"/>
                        </a:rPr>
                        <a:t>Project Value:</a:t>
                      </a:r>
                    </a:p>
                    <a:p>
                      <a:pPr marL="127000" marR="0" indent="0" algn="ctr" defTabSz="825500" rtl="0" latinLnBrk="0">
                        <a:lnSpc>
                          <a:spcPct val="100000"/>
                        </a:lnSpc>
                        <a:spcBef>
                          <a:spcPts val="0"/>
                        </a:spcBef>
                        <a:spcAft>
                          <a:spcPts val="0"/>
                        </a:spcAft>
                        <a:buClrTx/>
                        <a:buSzPct val="100000"/>
                        <a:buFontTx/>
                        <a:buNone/>
                        <a:tabLst/>
                      </a:pPr>
                      <a:r>
                        <a:rPr lang="en-GB" sz="2800" b="0" i="0" u="none" strike="noStrike" cap="none" spc="0" baseline="0" dirty="0">
                          <a:ln>
                            <a:noFill/>
                          </a:ln>
                          <a:solidFill>
                            <a:schemeClr val="tx1"/>
                          </a:solidFill>
                          <a:uFillTx/>
                          <a:latin typeface="Montserrat" pitchFamily="2" charset="77"/>
                          <a:ea typeface="+mn-ea"/>
                          <a:cs typeface="+mn-cs"/>
                          <a:sym typeface="Proxima Nova"/>
                        </a:rPr>
                        <a:t>€ 407,576</a:t>
                      </a:r>
                    </a:p>
                  </a:txBody>
                  <a:tcPr>
                    <a:lnT w="12700" cap="flat" cmpd="sng" algn="ctr">
                      <a:solidFill>
                        <a:schemeClr val="tx1"/>
                      </a:solidFill>
                      <a:prstDash val="solid"/>
                      <a:round/>
                      <a:headEnd type="none" w="med" len="med"/>
                      <a:tailEnd type="none" w="med" len="med"/>
                    </a:lnT>
                  </a:tcPr>
                </a:tc>
                <a:tc>
                  <a:txBody>
                    <a:bodyPr/>
                    <a:lstStyle/>
                    <a:p>
                      <a:pPr marL="127000" marR="0" indent="0" algn="ctr" defTabSz="825500" rtl="0" latinLnBrk="0">
                        <a:lnSpc>
                          <a:spcPct val="100000"/>
                        </a:lnSpc>
                        <a:spcBef>
                          <a:spcPts val="0"/>
                        </a:spcBef>
                        <a:spcAft>
                          <a:spcPts val="0"/>
                        </a:spcAft>
                        <a:buClrTx/>
                        <a:buSzPct val="100000"/>
                        <a:buFontTx/>
                        <a:buNone/>
                        <a:tabLst/>
                      </a:pPr>
                      <a:r>
                        <a:rPr lang="en-GB" sz="2800" b="1" i="0" u="none" strike="noStrike" cap="none" spc="0" baseline="0" dirty="0">
                          <a:ln>
                            <a:noFill/>
                          </a:ln>
                          <a:solidFill>
                            <a:srgbClr val="8F1A4B"/>
                          </a:solidFill>
                          <a:uFillTx/>
                          <a:latin typeface="Montserrat" pitchFamily="2" charset="77"/>
                          <a:ea typeface="+mn-ea"/>
                          <a:cs typeface="+mn-cs"/>
                          <a:sym typeface="Proxima Nova"/>
                        </a:rPr>
                        <a:t>Project under implementation</a:t>
                      </a:r>
                      <a:endParaRPr lang="en-GB" sz="2800" b="0" i="0" u="none" strike="noStrike" cap="none" spc="0" baseline="0" dirty="0">
                        <a:ln>
                          <a:noFill/>
                        </a:ln>
                        <a:solidFill>
                          <a:srgbClr val="8F1A4B"/>
                        </a:solidFill>
                        <a:uFillTx/>
                        <a:latin typeface="Montserrat" pitchFamily="2" charset="77"/>
                        <a:ea typeface="+mn-ea"/>
                        <a:cs typeface="+mn-cs"/>
                        <a:sym typeface="Proxima Nova"/>
                      </a:endParaRPr>
                    </a:p>
                  </a:txBody>
                  <a:tcPr anchor="ctr">
                    <a:lnT w="12700" cap="flat" cmpd="sng" algn="ctr">
                      <a:solidFill>
                        <a:schemeClr val="tx1"/>
                      </a:solidFill>
                      <a:prstDash val="solid"/>
                      <a:round/>
                      <a:headEnd type="none" w="med" len="med"/>
                      <a:tailEnd type="none" w="med" len="med"/>
                    </a:lnT>
                    <a:noFill/>
                  </a:tcPr>
                </a:tc>
                <a:tc>
                  <a:txBody>
                    <a:bodyPr/>
                    <a:lstStyle/>
                    <a:p>
                      <a:pPr marL="127000" marR="0" lvl="0" indent="0" algn="ctr" defTabSz="825500" rtl="0" eaLnBrk="1" fontAlgn="auto" latinLnBrk="0" hangingPunct="1">
                        <a:lnSpc>
                          <a:spcPct val="100000"/>
                        </a:lnSpc>
                        <a:spcBef>
                          <a:spcPts val="0"/>
                        </a:spcBef>
                        <a:spcAft>
                          <a:spcPts val="0"/>
                        </a:spcAft>
                        <a:buClrTx/>
                        <a:buSzPct val="100000"/>
                        <a:buFontTx/>
                        <a:buNone/>
                        <a:tabLst/>
                        <a:defRPr/>
                      </a:pPr>
                      <a:r>
                        <a:rPr lang="en-US" sz="2800" b="0" i="0" u="none" strike="noStrike" cap="none" spc="0" baseline="0" dirty="0">
                          <a:ln>
                            <a:noFill/>
                          </a:ln>
                          <a:solidFill>
                            <a:schemeClr val="tx1"/>
                          </a:solidFill>
                          <a:uFillTx/>
                          <a:latin typeface="Montserrat" pitchFamily="2" charset="77"/>
                          <a:ea typeface="+mn-ea"/>
                          <a:cs typeface="+mn-cs"/>
                          <a:sym typeface="Proxima Nova"/>
                        </a:rPr>
                        <a:t>Implementing Partner:</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Green Phenix</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700774993"/>
                  </a:ext>
                </a:extLst>
              </a:tr>
              <a:tr h="725214">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a:ln>
                            <a:noFill/>
                          </a:ln>
                          <a:solidFill>
                            <a:schemeClr val="tx1"/>
                          </a:solidFill>
                          <a:uFillTx/>
                          <a:latin typeface="Montserrat" pitchFamily="2" charset="77"/>
                          <a:ea typeface="+mn-ea"/>
                          <a:cs typeface="+mn-cs"/>
                          <a:sym typeface="Proxima Nova"/>
                        </a:rPr>
                        <a:t>Duration: 14 months</a:t>
                      </a:r>
                      <a:endParaRPr lang="en-GB" sz="2800" b="0" i="0" u="none" strike="noStrike" cap="none" spc="0" baseline="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a:ln>
                            <a:noFill/>
                          </a:ln>
                          <a:solidFill>
                            <a:schemeClr val="tx1"/>
                          </a:solidFill>
                          <a:uFillTx/>
                          <a:latin typeface="Montserrat" pitchFamily="2" charset="77"/>
                          <a:ea typeface="+mn-ea"/>
                          <a:cs typeface="+mn-cs"/>
                          <a:sym typeface="Proxima Nova"/>
                        </a:rPr>
                        <a:t>Start Date: 10/09/2022</a:t>
                      </a:r>
                      <a:endParaRPr lang="en-GB" sz="2800" b="0" i="0" u="none" strike="noStrike" cap="none" spc="0" baseline="0">
                        <a:ln>
                          <a:noFill/>
                        </a:ln>
                        <a:solidFill>
                          <a:schemeClr val="tx1"/>
                        </a:solidFill>
                        <a:uFillTx/>
                        <a:latin typeface="Montserrat" pitchFamily="2" charset="77"/>
                        <a:ea typeface="+mn-ea"/>
                        <a:cs typeface="+mn-cs"/>
                        <a:sym typeface="Proxima Nova"/>
                      </a:endParaRPr>
                    </a:p>
                  </a:txBody>
                  <a:tcPr/>
                </a:tc>
                <a:tc>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a:ln>
                            <a:noFill/>
                          </a:ln>
                          <a:solidFill>
                            <a:schemeClr val="tx1"/>
                          </a:solidFill>
                          <a:uFillTx/>
                          <a:latin typeface="Montserrat" pitchFamily="2" charset="77"/>
                          <a:ea typeface="+mn-ea"/>
                          <a:cs typeface="+mn-cs"/>
                          <a:sym typeface="Proxima Nova"/>
                        </a:rPr>
                        <a:t>End Date: 09/11/2023</a:t>
                      </a:r>
                      <a:endParaRPr lang="en-GB" sz="2800" b="0" i="0" u="none" strike="noStrike" cap="none" spc="0" baseline="0">
                        <a:ln>
                          <a:noFill/>
                        </a:ln>
                        <a:solidFill>
                          <a:schemeClr val="tx1"/>
                        </a:solidFill>
                        <a:uFillTx/>
                        <a:latin typeface="Montserrat" pitchFamily="2" charset="77"/>
                        <a:ea typeface="+mn-ea"/>
                        <a:cs typeface="+mn-cs"/>
                        <a:sym typeface="Proxima Nova"/>
                      </a:endParaRPr>
                    </a:p>
                  </a:txBody>
                  <a:tcPr/>
                </a:tc>
                <a:extLst>
                  <a:ext uri="{0D108BD9-81ED-4DB2-BD59-A6C34878D82A}">
                    <a16:rowId xmlns="" xmlns:a16="http://schemas.microsoft.com/office/drawing/2014/main" val="2441054998"/>
                  </a:ext>
                </a:extLst>
              </a:tr>
              <a:tr h="4193627">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PURPOSE:</a:t>
                      </a:r>
                    </a:p>
                    <a:p>
                      <a:pPr marL="127000" marR="0" lvl="0" indent="0" algn="ctr" defTabSz="825500" rtl="0" latinLnBrk="0">
                        <a:lnSpc>
                          <a:spcPct val="100000"/>
                        </a:lnSpc>
                        <a:spcBef>
                          <a:spcPts val="0"/>
                        </a:spcBef>
                        <a:spcAft>
                          <a:spcPts val="0"/>
                        </a:spcAft>
                        <a:buClrTx/>
                        <a:buSzPct val="100000"/>
                        <a:buFontTx/>
                        <a:buNone/>
                        <a:tabLst/>
                      </a:pPr>
                      <a:r>
                        <a:rPr lang="en-US" sz="2800" b="0" i="0" u="none" strike="noStrike" cap="none" spc="0" baseline="0" noProof="0" dirty="0">
                          <a:ln>
                            <a:noFill/>
                          </a:ln>
                          <a:solidFill>
                            <a:schemeClr val="tx1"/>
                          </a:solidFill>
                          <a:uFillTx/>
                          <a:latin typeface="Montserrat" pitchFamily="2" charset="77"/>
                          <a:ea typeface="+mn-ea"/>
                          <a:cs typeface="+mn-cs"/>
                          <a:sym typeface="Proxima Nova"/>
                        </a:rPr>
                        <a:t>To reduce Curaçao’s plastic pollution in the marine environment by promoting innovative and creative recycling,</a:t>
                      </a:r>
                    </a:p>
                    <a:p>
                      <a:pPr marL="127000" marR="0" lvl="0" indent="0" algn="ctr" defTabSz="825500" rtl="0" latinLnBrk="0">
                        <a:lnSpc>
                          <a:spcPct val="100000"/>
                        </a:lnSpc>
                        <a:spcBef>
                          <a:spcPts val="0"/>
                        </a:spcBef>
                        <a:spcAft>
                          <a:spcPts val="0"/>
                        </a:spcAft>
                        <a:buClrTx/>
                        <a:buSzPct val="100000"/>
                        <a:buFontTx/>
                        <a:buNone/>
                        <a:tabLst/>
                      </a:pPr>
                      <a:r>
                        <a:rPr lang="en-US" sz="2800" b="0" i="0" u="none" strike="noStrike" cap="none" spc="0" baseline="0" noProof="0" dirty="0">
                          <a:ln>
                            <a:noFill/>
                          </a:ln>
                          <a:solidFill>
                            <a:schemeClr val="tx1"/>
                          </a:solidFill>
                          <a:uFillTx/>
                          <a:latin typeface="Montserrat" pitchFamily="2" charset="77"/>
                          <a:ea typeface="+mn-ea"/>
                          <a:cs typeface="+mn-cs"/>
                          <a:sym typeface="Proxima Nova"/>
                        </a:rPr>
                        <a:t>public awareness, and education</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127000" marR="0" lvl="0" indent="0" algn="ctr" defTabSz="825500" rtl="0" latinLnBrk="0">
                        <a:lnSpc>
                          <a:spcPct val="100000"/>
                        </a:lnSpc>
                        <a:spcBef>
                          <a:spcPts val="0"/>
                        </a:spcBef>
                        <a:spcAft>
                          <a:spcPts val="0"/>
                        </a:spcAft>
                        <a:buClrTx/>
                        <a:buSzPct val="100000"/>
                        <a:buFontTx/>
                        <a:buNone/>
                        <a:tabLst/>
                      </a:pP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lvl="0" algn="ctr">
                        <a:lnSpc>
                          <a:spcPct val="100000"/>
                        </a:lnSpc>
                        <a:spcBef>
                          <a:spcPts val="0"/>
                        </a:spcBef>
                        <a:spcAft>
                          <a:spcPts val="0"/>
                        </a:spcAft>
                        <a:buNone/>
                      </a:pPr>
                      <a:r>
                        <a:rPr lang="en-US" sz="2800" b="0" i="0" u="none" strike="noStrike" cap="none" spc="0" baseline="0" noProof="0" dirty="0">
                          <a:ln>
                            <a:noFill/>
                          </a:ln>
                          <a:solidFill>
                            <a:schemeClr val="tx1"/>
                          </a:solidFill>
                          <a:uFillTx/>
                          <a:latin typeface="Montserrat" pitchFamily="2" charset="77"/>
                        </a:rPr>
                        <a:t>TO ACHIEVE:</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p>
                      <a:pPr marL="641350" marR="0" indent="-514350" algn="l" rtl="0" latinLnBrk="0">
                        <a:lnSpc>
                          <a:spcPct val="100000"/>
                        </a:lnSpc>
                        <a:spcBef>
                          <a:spcPts val="0"/>
                        </a:spcBef>
                        <a:spcAft>
                          <a:spcPts val="0"/>
                        </a:spcAft>
                        <a:buClrTx/>
                        <a:buSzPct val="100000"/>
                        <a:buFontTx/>
                        <a:buAutoNum type="arabicPeriod"/>
                      </a:pPr>
                      <a:r>
                        <a:rPr lang="en-US" sz="2800" b="0" i="0" u="none" strike="noStrike" cap="none" spc="0" baseline="0" noProof="0" dirty="0">
                          <a:ln>
                            <a:noFill/>
                          </a:ln>
                          <a:solidFill>
                            <a:schemeClr val="tx1"/>
                          </a:solidFill>
                          <a:uFillTx/>
                          <a:latin typeface="Montserrat" pitchFamily="2" charset="77"/>
                          <a:ea typeface="+mn-ea"/>
                          <a:cs typeface="+mn-cs"/>
                        </a:rPr>
                        <a:t>Better</a:t>
                      </a:r>
                      <a:r>
                        <a:rPr lang="en-US" sz="2800" b="0" i="0" u="none" strike="noStrike" cap="none" spc="0" baseline="0" noProof="0" dirty="0">
                          <a:ln>
                            <a:noFill/>
                          </a:ln>
                          <a:solidFill>
                            <a:schemeClr val="tx1"/>
                          </a:solidFill>
                          <a:uFillTx/>
                          <a:latin typeface="Montserrat" pitchFamily="2" charset="77"/>
                          <a:ea typeface="+mn-ea"/>
                          <a:cs typeface="+mn-cs"/>
                          <a:sym typeface="Proxima Nova"/>
                        </a:rPr>
                        <a:t> data and i</a:t>
                      </a:r>
                      <a:r>
                        <a:rPr lang="en-US" sz="2800" b="0" i="0" u="none" strike="noStrike" cap="none" spc="0" baseline="0" noProof="0" dirty="0">
                          <a:ln>
                            <a:noFill/>
                          </a:ln>
                          <a:solidFill>
                            <a:schemeClr val="tx1"/>
                          </a:solidFill>
                          <a:uFillTx/>
                          <a:latin typeface="Montserrat" pitchFamily="2" charset="77"/>
                          <a:ea typeface="+mn-ea"/>
                          <a:cs typeface="+mn-cs"/>
                        </a:rPr>
                        <a:t>nformation</a:t>
                      </a:r>
                      <a:endParaRPr lang="en-US" sz="2800" b="0" i="0" u="none" strike="noStrike" cap="none" spc="0" baseline="0" dirty="0">
                        <a:ln>
                          <a:noFill/>
                        </a:ln>
                        <a:solidFill>
                          <a:schemeClr val="tx1"/>
                        </a:solidFill>
                        <a:uFillTx/>
                        <a:latin typeface="Montserrat" pitchFamily="2" charset="77"/>
                        <a:ea typeface="+mn-ea"/>
                        <a:cs typeface="+mn-cs"/>
                      </a:endParaRPr>
                    </a:p>
                    <a:p>
                      <a:pPr marL="641350" marR="0" lvl="0" indent="-514350" algn="l">
                        <a:lnSpc>
                          <a:spcPct val="100000"/>
                        </a:lnSpc>
                        <a:spcBef>
                          <a:spcPts val="0"/>
                        </a:spcBef>
                        <a:spcAft>
                          <a:spcPts val="0"/>
                        </a:spcAft>
                        <a:buClrTx/>
                        <a:buSzPct val="100000"/>
                        <a:buFontTx/>
                        <a:buAutoNum type="arabicPeriod"/>
                      </a:pPr>
                      <a:r>
                        <a:rPr lang="en-US" sz="2800" b="0" i="0" u="none" strike="noStrike" cap="none" spc="0" baseline="0" noProof="0" dirty="0">
                          <a:ln>
                            <a:noFill/>
                          </a:ln>
                          <a:solidFill>
                            <a:schemeClr val="tx1"/>
                          </a:solidFill>
                          <a:uFillTx/>
                          <a:latin typeface="Montserrat" pitchFamily="2" charset="77"/>
                          <a:ea typeface="+mn-ea"/>
                          <a:cs typeface="+mn-cs"/>
                        </a:rPr>
                        <a:t>Increased</a:t>
                      </a:r>
                      <a:r>
                        <a:rPr lang="en-US" sz="2800" b="0" i="0" u="none" strike="noStrike" cap="none" spc="0" baseline="0" noProof="0" dirty="0">
                          <a:ln>
                            <a:noFill/>
                          </a:ln>
                          <a:solidFill>
                            <a:schemeClr val="tx1"/>
                          </a:solidFill>
                          <a:uFillTx/>
                          <a:latin typeface="Montserrat" pitchFamily="2" charset="77"/>
                          <a:ea typeface="+mn-ea"/>
                          <a:cs typeface="+mn-cs"/>
                          <a:sym typeface="Proxima Nova"/>
                        </a:rPr>
                        <a:t> community </a:t>
                      </a:r>
                      <a:r>
                        <a:rPr lang="en-US" sz="2800" b="0" i="0" u="none" strike="noStrike" cap="none" spc="0" baseline="0" noProof="0" dirty="0">
                          <a:ln>
                            <a:noFill/>
                          </a:ln>
                          <a:solidFill>
                            <a:schemeClr val="tx1"/>
                          </a:solidFill>
                          <a:uFillTx/>
                          <a:latin typeface="Montserrat" pitchFamily="2" charset="77"/>
                          <a:ea typeface="+mn-ea"/>
                          <a:cs typeface="+mn-cs"/>
                        </a:rPr>
                        <a:t>engagement</a:t>
                      </a:r>
                      <a:endParaRPr lang="en-US" sz="2800" b="0" i="0" u="none" strike="noStrike" cap="none" spc="0" baseline="0" dirty="0">
                        <a:ln>
                          <a:noFill/>
                        </a:ln>
                        <a:solidFill>
                          <a:schemeClr val="tx1"/>
                        </a:solidFill>
                        <a:uFillTx/>
                        <a:latin typeface="Montserrat" pitchFamily="2" charset="77"/>
                        <a:ea typeface="+mn-ea"/>
                        <a:cs typeface="+mn-cs"/>
                      </a:endParaRPr>
                    </a:p>
                    <a:p>
                      <a:pPr marL="641350" marR="0" lvl="0" indent="-514350" algn="l">
                        <a:lnSpc>
                          <a:spcPct val="100000"/>
                        </a:lnSpc>
                        <a:spcBef>
                          <a:spcPts val="0"/>
                        </a:spcBef>
                        <a:spcAft>
                          <a:spcPts val="0"/>
                        </a:spcAft>
                        <a:buClrTx/>
                        <a:buSzPct val="100000"/>
                        <a:buFontTx/>
                        <a:buAutoNum type="arabicPeriod"/>
                      </a:pPr>
                      <a:r>
                        <a:rPr lang="en-US" sz="2800" b="0" i="0" u="none" strike="noStrike" cap="none" spc="0" baseline="0" noProof="0" dirty="0">
                          <a:ln>
                            <a:noFill/>
                          </a:ln>
                          <a:solidFill>
                            <a:schemeClr val="tx1"/>
                          </a:solidFill>
                          <a:uFillTx/>
                          <a:latin typeface="Montserrat" pitchFamily="2" charset="77"/>
                          <a:ea typeface="+mn-ea"/>
                          <a:cs typeface="+mn-cs"/>
                        </a:rPr>
                        <a:t>Reduced</a:t>
                      </a:r>
                      <a:r>
                        <a:rPr lang="en-US" sz="2800" b="0" i="0" u="none" strike="noStrike" cap="none" spc="0" baseline="0" noProof="0" dirty="0">
                          <a:ln>
                            <a:noFill/>
                          </a:ln>
                          <a:solidFill>
                            <a:schemeClr val="tx1"/>
                          </a:solidFill>
                          <a:uFillTx/>
                          <a:latin typeface="Montserrat" pitchFamily="2" charset="77"/>
                          <a:ea typeface="+mn-ea"/>
                          <a:cs typeface="+mn-cs"/>
                          <a:sym typeface="Proxima Nova"/>
                        </a:rPr>
                        <a:t> disposal and increased recycling of plastics</a:t>
                      </a:r>
                      <a:endParaRPr lang="en-US" sz="2800" b="0" i="0" u="none" strike="noStrike" cap="none" spc="0" baseline="0" dirty="0">
                        <a:ln>
                          <a:noFill/>
                        </a:ln>
                        <a:solidFill>
                          <a:schemeClr val="tx1"/>
                        </a:solidFill>
                        <a:uFillTx/>
                        <a:latin typeface="Montserrat" pitchFamily="2" charset="77"/>
                        <a:ea typeface="+mn-ea"/>
                        <a:cs typeface="+mn-cs"/>
                        <a:sym typeface="Proxima Nova"/>
                      </a:endParaRPr>
                    </a:p>
                  </a:txBody>
                  <a:tcPr>
                    <a:noFill/>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959474056"/>
                  </a:ext>
                </a:extLst>
              </a:tr>
              <a:tr h="1773620">
                <a:tc gridSpan="3">
                  <a:txBody>
                    <a:bodyPr/>
                    <a:lstStyle/>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Area of Impact: Waste management and protection/restoration of terrestrial and marine ecosystems</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Entry Point: Research, knowledge and policy development &amp; education and awareness raising</a:t>
                      </a:r>
                    </a:p>
                    <a:p>
                      <a:pPr marL="127000" marR="0" indent="0" algn="ctr" defTabSz="825500" rtl="0" latinLnBrk="0">
                        <a:lnSpc>
                          <a:spcPct val="100000"/>
                        </a:lnSpc>
                        <a:spcBef>
                          <a:spcPts val="0"/>
                        </a:spcBef>
                        <a:spcAft>
                          <a:spcPts val="0"/>
                        </a:spcAft>
                        <a:buClrTx/>
                        <a:buSzPct val="100000"/>
                        <a:buFontTx/>
                        <a:buNone/>
                        <a:tabLst/>
                      </a:pPr>
                      <a:r>
                        <a:rPr lang="en-US" sz="2800" b="0" i="0" u="none" strike="noStrike" cap="none" spc="0" baseline="0" dirty="0">
                          <a:ln>
                            <a:noFill/>
                          </a:ln>
                          <a:solidFill>
                            <a:schemeClr val="tx1"/>
                          </a:solidFill>
                          <a:uFillTx/>
                          <a:latin typeface="Montserrat" pitchFamily="2" charset="77"/>
                          <a:ea typeface="+mn-ea"/>
                          <a:cs typeface="+mn-cs"/>
                          <a:sym typeface="Proxima Nova"/>
                        </a:rPr>
                        <a:t>NCE expected</a:t>
                      </a:r>
                      <a:endParaRPr lang="en-GB" sz="2800" b="0" i="0" u="none" strike="noStrike" cap="none" spc="0" baseline="0" dirty="0">
                        <a:ln>
                          <a:noFill/>
                        </a:ln>
                        <a:solidFill>
                          <a:schemeClr val="tx1"/>
                        </a:solidFill>
                        <a:uFillTx/>
                        <a:latin typeface="Montserrat" pitchFamily="2" charset="77"/>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tc hMerge="1">
                  <a:txBody>
                    <a:bodyPr/>
                    <a:lstStyle/>
                    <a:p>
                      <a:pPr marL="127000" marR="0" indent="0" algn="ctr" defTabSz="825500" rtl="0" latinLnBrk="0">
                        <a:lnSpc>
                          <a:spcPct val="100000"/>
                        </a:lnSpc>
                        <a:spcBef>
                          <a:spcPts val="0"/>
                        </a:spcBef>
                        <a:spcAft>
                          <a:spcPts val="0"/>
                        </a:spcAft>
                        <a:buClrTx/>
                        <a:buSzPct val="100000"/>
                        <a:buFontTx/>
                        <a:buNone/>
                        <a:tabLst/>
                      </a:pPr>
                      <a:endParaRPr lang="en-GB" sz="2400" b="0" i="0" u="none" strike="noStrike" cap="none" spc="0" baseline="0">
                        <a:ln>
                          <a:noFill/>
                        </a:ln>
                        <a:solidFill>
                          <a:schemeClr val="tx1"/>
                        </a:solidFill>
                        <a:uFillTx/>
                        <a:latin typeface="+mn-lt"/>
                        <a:ea typeface="+mn-ea"/>
                        <a:cs typeface="+mn-cs"/>
                        <a:sym typeface="Proxima Nova"/>
                      </a:endParaRPr>
                    </a:p>
                  </a:txBody>
                  <a:tcPr/>
                </a:tc>
                <a:extLst>
                  <a:ext uri="{0D108BD9-81ED-4DB2-BD59-A6C34878D82A}">
                    <a16:rowId xmlns="" xmlns:a16="http://schemas.microsoft.com/office/drawing/2014/main" val="2149292937"/>
                  </a:ext>
                </a:extLst>
              </a:tr>
            </a:tbl>
          </a:graphicData>
        </a:graphic>
      </p:graphicFrame>
      <p:pic>
        <p:nvPicPr>
          <p:cNvPr id="4" name="Picture 3">
            <a:extLst>
              <a:ext uri="{FF2B5EF4-FFF2-40B4-BE49-F238E27FC236}">
                <a16:creationId xmlns="" xmlns:a16="http://schemas.microsoft.com/office/drawing/2014/main" id="{F9E9AF2C-AD56-8B78-53E1-A28807760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3" y="12206659"/>
            <a:ext cx="12453255" cy="1436914"/>
          </a:xfrm>
          <a:prstGeom prst="rect">
            <a:avLst/>
          </a:prstGeom>
        </p:spPr>
      </p:pic>
    </p:spTree>
    <p:extLst>
      <p:ext uri="{BB962C8B-B14F-4D97-AF65-F5344CB8AC3E}">
        <p14:creationId xmlns:p14="http://schemas.microsoft.com/office/powerpoint/2010/main" val="33818518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24282B"/>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roxima Nova Semibold"/>
        <a:ea typeface="Proxima Nova Semibold"/>
        <a:cs typeface="Proxima Nova Semibold"/>
      </a:majorFont>
      <a:minorFont>
        <a:latin typeface="Proxima Nova"/>
        <a:ea typeface="Proxima Nova"/>
        <a:cs typeface="Proxima Nov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24282B"/>
            </a:solidFill>
            <a:effectLst/>
            <a:uFillTx/>
            <a:latin typeface="Proxima Nova Medium"/>
            <a:ea typeface="Proxima Nova Medium"/>
            <a:cs typeface="Proxima Nova Medium"/>
            <a:sym typeface="Proxima Nova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roxima Nova Semibold"/>
        <a:ea typeface="Proxima Nova Semibold"/>
        <a:cs typeface="Proxima Nova Semibold"/>
      </a:majorFont>
      <a:minorFont>
        <a:latin typeface="Proxima Nova"/>
        <a:ea typeface="Proxima Nova"/>
        <a:cs typeface="Proxima Nov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24282B"/>
            </a:solidFill>
            <a:effectLst/>
            <a:uFillTx/>
            <a:latin typeface="Proxima Nova Medium"/>
            <a:ea typeface="Proxima Nova Medium"/>
            <a:cs typeface="Proxima Nova Medium"/>
            <a:sym typeface="Proxima Nova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6209371-472d-4450-9b9a-34fa0011b453" xsi:nil="true"/>
    <lcf76f155ced4ddcb4097134ff3c332f xmlns="fdd4abfe-41b4-4586-81c0-3e8ada16117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D66F72A5B56844BF0D88342AF26503" ma:contentTypeVersion="13" ma:contentTypeDescription="Crée un document." ma:contentTypeScope="" ma:versionID="8a1d74fc5c8ead8c5de9e29cc4d1dffa">
  <xsd:schema xmlns:xsd="http://www.w3.org/2001/XMLSchema" xmlns:xs="http://www.w3.org/2001/XMLSchema" xmlns:p="http://schemas.microsoft.com/office/2006/metadata/properties" xmlns:ns2="fdd4abfe-41b4-4586-81c0-3e8ada161177" xmlns:ns3="e6209371-472d-4450-9b9a-34fa0011b453" targetNamespace="http://schemas.microsoft.com/office/2006/metadata/properties" ma:root="true" ma:fieldsID="ae1ea470b1848491d96489dbcaaac4ec" ns2:_="" ns3:_="">
    <xsd:import namespace="fdd4abfe-41b4-4586-81c0-3e8ada161177"/>
    <xsd:import namespace="e6209371-472d-4450-9b9a-34fa0011b4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4abfe-41b4-4586-81c0-3e8ada1611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f36213da-2367-4ec0-9f8d-d0ba84ec591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209371-472d-4450-9b9a-34fa0011b453"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b518a929-4fa1-4b1c-a9d1-c44996760d87}" ma:internalName="TaxCatchAll" ma:showField="CatchAllData" ma:web="e6209371-472d-4450-9b9a-34fa0011b4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83CFC9-483F-4153-9C62-7A5D52DC3E7E}">
  <ds:schemaRefs>
    <ds:schemaRef ds:uri="http://schemas.microsoft.com/office/2006/documentManagement/types"/>
    <ds:schemaRef ds:uri="fdd4abfe-41b4-4586-81c0-3e8ada161177"/>
    <ds:schemaRef ds:uri="http://purl.org/dc/elements/1.1/"/>
    <ds:schemaRef ds:uri="http://schemas.microsoft.com/office/2006/metadata/properties"/>
    <ds:schemaRef ds:uri="http://schemas.openxmlformats.org/package/2006/metadata/core-properties"/>
    <ds:schemaRef ds:uri="e6209371-472d-4450-9b9a-34fa0011b453"/>
    <ds:schemaRef ds:uri="http://schemas.microsoft.com/office/infopath/2007/PartnerControl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A5D0F5BB-2C1C-48DA-9962-421DF8AA8332}">
  <ds:schemaRefs>
    <ds:schemaRef ds:uri="e6209371-472d-4450-9b9a-34fa0011b453"/>
    <ds:schemaRef ds:uri="fdd4abfe-41b4-4586-81c0-3e8ada1611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A135A8E-DDC3-4A59-8524-44CF7E5DFE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17230</TotalTime>
  <Words>5698</Words>
  <Application>Microsoft Office PowerPoint</Application>
  <PresentationFormat>Personnalisé</PresentationFormat>
  <Paragraphs>1020</Paragraphs>
  <Slides>62</Slides>
  <Notes>42</Notes>
  <HiddenSlides>0</HiddenSlides>
  <MMClips>0</MMClips>
  <ScaleCrop>false</ScaleCrop>
  <HeadingPairs>
    <vt:vector size="6" baseType="variant">
      <vt:variant>
        <vt:lpstr>Polices utilisées</vt:lpstr>
      </vt:variant>
      <vt:variant>
        <vt:i4>13</vt:i4>
      </vt:variant>
      <vt:variant>
        <vt:lpstr>Thème</vt:lpstr>
      </vt:variant>
      <vt:variant>
        <vt:i4>3</vt:i4>
      </vt:variant>
      <vt:variant>
        <vt:lpstr>Titres des diapositives</vt:lpstr>
      </vt:variant>
      <vt:variant>
        <vt:i4>62</vt:i4>
      </vt:variant>
    </vt:vector>
  </HeadingPairs>
  <TitlesOfParts>
    <vt:vector size="78" baseType="lpstr">
      <vt:lpstr>Arial</vt:lpstr>
      <vt:lpstr>Calibri</vt:lpstr>
      <vt:lpstr>Helvetica</vt:lpstr>
      <vt:lpstr>Helvetica Light</vt:lpstr>
      <vt:lpstr>Helvetica Neue</vt:lpstr>
      <vt:lpstr>Montserrat</vt:lpstr>
      <vt:lpstr>Montserrat Bold</vt:lpstr>
      <vt:lpstr>Montserrat Light</vt:lpstr>
      <vt:lpstr>Open Sans</vt:lpstr>
      <vt:lpstr>Proxima Nova</vt:lpstr>
      <vt:lpstr>Proxima Nova Medium</vt:lpstr>
      <vt:lpstr>Proxima Nova Semibold</vt:lpstr>
      <vt:lpstr>Times New Roman</vt:lpstr>
      <vt:lpstr>White</vt:lpstr>
      <vt:lpstr>1_Office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Edward Turvill</dc:creator>
  <cp:lastModifiedBy>Sandrine PREVOT</cp:lastModifiedBy>
  <cp:revision>57</cp:revision>
  <dcterms:modified xsi:type="dcterms:W3CDTF">2023-05-24T22:25:50Z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0x01010038D66F72A5B56844BF0D88342AF26503</vt:lpwstr>
  </property>
  <property fmtid="{D5CDD505-2E9C-101B-9397-08002B2CF9AE}" pid="3" name="MediaServiceImageTags">
    <vt:lpwstr/>
  </property>
</Properties>
</file>